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4"/>
  </p:notesMasterIdLst>
  <p:sldIdLst>
    <p:sldId id="264" r:id="rId2"/>
    <p:sldId id="300" r:id="rId3"/>
    <p:sldId id="301" r:id="rId4"/>
    <p:sldId id="267" r:id="rId5"/>
    <p:sldId id="268" r:id="rId6"/>
    <p:sldId id="269" r:id="rId7"/>
    <p:sldId id="270" r:id="rId8"/>
    <p:sldId id="271" r:id="rId9"/>
    <p:sldId id="302" r:id="rId10"/>
    <p:sldId id="303" r:id="rId11"/>
    <p:sldId id="304" r:id="rId12"/>
    <p:sldId id="305" r:id="rId13"/>
    <p:sldId id="306" r:id="rId14"/>
    <p:sldId id="307" r:id="rId15"/>
    <p:sldId id="311" r:id="rId16"/>
    <p:sldId id="312" r:id="rId17"/>
    <p:sldId id="316" r:id="rId18"/>
    <p:sldId id="308" r:id="rId19"/>
    <p:sldId id="309" r:id="rId20"/>
    <p:sldId id="314" r:id="rId21"/>
    <p:sldId id="310" r:id="rId22"/>
    <p:sldId id="315" r:id="rId23"/>
  </p:sldIdLst>
  <p:sldSz cx="9144000" cy="5143500" type="screen16x9"/>
  <p:notesSz cx="6858000" cy="9144000"/>
  <p:defaultTextStyle>
    <a:defPPr>
      <a:defRPr lang="en-AU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Arial" charset="0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Arial" charset="0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Arial" charset="0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Arial" charset="0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27688"/>
    <a:srgbClr val="5E889D"/>
    <a:srgbClr val="94B0BE"/>
    <a:srgbClr val="4E3721"/>
    <a:srgbClr val="3333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547"/>
    <p:restoredTop sz="78503"/>
  </p:normalViewPr>
  <p:slideViewPr>
    <p:cSldViewPr>
      <p:cViewPr varScale="1">
        <p:scale>
          <a:sx n="131" d="100"/>
          <a:sy n="131" d="100"/>
        </p:scale>
        <p:origin x="1432" y="168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x-none" altLang="x-none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x-none" altLang="x-none"/>
          </a:p>
        </p:txBody>
      </p:sp>
      <p:sp>
        <p:nvSpPr>
          <p:cNvPr id="51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AU" noProof="0"/>
              <a:t>Click to edit Master text styles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Fifth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x-none" altLang="x-none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51165915-65BC-9D4C-AEEF-4B8B5412371C}" type="slidenum">
              <a:rPr lang="en-AU" altLang="x-none"/>
              <a:pPr/>
              <a:t>‹#›</a:t>
            </a:fld>
            <a:endParaRPr lang="en-AU" altLang="x-none"/>
          </a:p>
        </p:txBody>
      </p:sp>
    </p:spTree>
    <p:extLst>
      <p:ext uri="{BB962C8B-B14F-4D97-AF65-F5344CB8AC3E}">
        <p14:creationId xmlns:p14="http://schemas.microsoft.com/office/powerpoint/2010/main" val="404934862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lang="en-AU" altLang="en-US" dirty="0">
                <a:latin typeface="Arial" panose="020B0604020202020204" pitchFamily="34" charset="0"/>
                <a:cs typeface="Arial" panose="020B0604020202020204" pitchFamily="34" charset="0"/>
              </a:rPr>
              <a:t>The mitochondria is an organelle that sits within the cytosol of eukaryotic cells, but outside of the nucleus and separate to the autosomes and sex chromosomes</a:t>
            </a:r>
            <a:endParaRPr lang="en-US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endParaRPr lang="en-AU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165915-65BC-9D4C-AEEF-4B8B5412371C}" type="slidenum">
              <a:rPr lang="en-AU" altLang="x-none" smtClean="0"/>
              <a:pPr/>
              <a:t>3</a:t>
            </a:fld>
            <a:endParaRPr lang="en-AU" altLang="x-none"/>
          </a:p>
        </p:txBody>
      </p:sp>
    </p:spTree>
    <p:extLst>
      <p:ext uri="{BB962C8B-B14F-4D97-AF65-F5344CB8AC3E}">
        <p14:creationId xmlns:p14="http://schemas.microsoft.com/office/powerpoint/2010/main" val="18720931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>
            <a:extLst>
              <a:ext uri="{FF2B5EF4-FFF2-40B4-BE49-F238E27FC236}">
                <a16:creationId xmlns:a16="http://schemas.microsoft.com/office/drawing/2014/main" id="{DEDD7387-E998-9B4B-8C08-B841C9905FE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4" name="Notes Placeholder 2">
            <a:extLst>
              <a:ext uri="{FF2B5EF4-FFF2-40B4-BE49-F238E27FC236}">
                <a16:creationId xmlns:a16="http://schemas.microsoft.com/office/drawing/2014/main" id="{90A70FD1-066A-FE46-9F34-9AFF7CF6290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marL="171450" indent="-171450">
              <a:buFontTx/>
              <a:buChar char="-"/>
            </a:pPr>
            <a:r>
              <a:rPr lang="en-AU" altLang="en-US" dirty="0">
                <a:latin typeface="Arial" panose="020B0604020202020204" pitchFamily="34" charset="0"/>
                <a:cs typeface="Arial" panose="020B0604020202020204" pitchFamily="34" charset="0"/>
              </a:rPr>
              <a:t>The mitochondria is an organelle that sits within the cells, but outside of the nucleus and separate to the autosomes and sex chromosomes</a:t>
            </a:r>
          </a:p>
          <a:p>
            <a:pPr marL="171450" indent="-171450">
              <a:buFontTx/>
              <a:buChar char="-"/>
            </a:pPr>
            <a:r>
              <a:rPr lang="en-AU" altLang="en-US" dirty="0">
                <a:latin typeface="Arial" panose="020B0604020202020204" pitchFamily="34" charset="0"/>
                <a:cs typeface="Arial" panose="020B0604020202020204" pitchFamily="34" charset="0"/>
              </a:rPr>
              <a:t>Multiple mitochondria per cell</a:t>
            </a:r>
          </a:p>
          <a:p>
            <a:pPr marL="171450" indent="-171450">
              <a:buFontTx/>
              <a:buChar char="-"/>
            </a:pPr>
            <a:r>
              <a:rPr lang="en-AU" altLang="en-US" dirty="0">
                <a:latin typeface="Arial" panose="020B0604020202020204" pitchFamily="34" charset="0"/>
                <a:cs typeface="Arial" panose="020B0604020202020204" pitchFamily="34" charset="0"/>
              </a:rPr>
              <a:t>Mitochondria have a separate genome</a:t>
            </a:r>
          </a:p>
          <a:p>
            <a:pPr marL="171450" indent="-171450">
              <a:buFontTx/>
              <a:buChar char="-"/>
            </a:pPr>
            <a:r>
              <a:rPr lang="en-AU" altLang="en-US" dirty="0">
                <a:latin typeface="Arial" panose="020B0604020202020204" pitchFamily="34" charset="0"/>
                <a:cs typeface="Arial" panose="020B0604020202020204" pitchFamily="34" charset="0"/>
              </a:rPr>
              <a:t>16,569 nucleotides long in humans</a:t>
            </a:r>
          </a:p>
          <a:p>
            <a:pPr marL="171450" indent="-171450">
              <a:buFontTx/>
              <a:buChar char="-"/>
            </a:pPr>
            <a:r>
              <a:rPr lang="en-AU" altLang="en-US" dirty="0">
                <a:latin typeface="Arial" panose="020B0604020202020204" pitchFamily="34" charset="0"/>
                <a:cs typeface="Arial" panose="020B0604020202020204" pitchFamily="34" charset="0"/>
              </a:rPr>
              <a:t>37 genes</a:t>
            </a:r>
          </a:p>
          <a:p>
            <a:pPr marL="628650" lvl="1" indent="-171450">
              <a:buFontTx/>
              <a:buChar char="-"/>
            </a:pPr>
            <a:r>
              <a:rPr lang="en-AU" altLang="en-US" dirty="0">
                <a:latin typeface="Arial" panose="020B0604020202020204" pitchFamily="34" charset="0"/>
                <a:cs typeface="Arial" panose="020B0604020202020204" pitchFamily="34" charset="0"/>
              </a:rPr>
              <a:t>13 genes coding for the oxidative phosphorylation system (energy from food → ATP)</a:t>
            </a:r>
          </a:p>
          <a:p>
            <a:pPr marL="628650" lvl="1" indent="-171450">
              <a:buFontTx/>
              <a:buChar char="-"/>
            </a:pPr>
            <a:r>
              <a:rPr lang="en-AU" altLang="en-US" dirty="0">
                <a:latin typeface="Arial" panose="020B0604020202020204" pitchFamily="34" charset="0"/>
                <a:cs typeface="Arial" panose="020B0604020202020204" pitchFamily="34" charset="0"/>
              </a:rPr>
              <a:t>22 tRNA (transport RNA) genes</a:t>
            </a:r>
          </a:p>
          <a:p>
            <a:pPr marL="628650" lvl="1" indent="-171450">
              <a:buFontTx/>
              <a:buChar char="-"/>
            </a:pPr>
            <a:r>
              <a:rPr lang="en-AU" altLang="en-US" dirty="0">
                <a:latin typeface="Arial" panose="020B0604020202020204" pitchFamily="34" charset="0"/>
                <a:cs typeface="Arial" panose="020B0604020202020204" pitchFamily="34" charset="0"/>
              </a:rPr>
              <a:t>2 rRNA (ribosomal RNA) genes</a:t>
            </a:r>
          </a:p>
          <a:p>
            <a:pPr marL="171450" indent="-171450">
              <a:buFontTx/>
              <a:buChar char="-"/>
            </a:pPr>
            <a:r>
              <a:rPr lang="en-AU" altLang="en-US" dirty="0">
                <a:latin typeface="Arial" panose="020B0604020202020204" pitchFamily="34" charset="0"/>
                <a:cs typeface="Arial" panose="020B0604020202020204" pitchFamily="34" charset="0"/>
              </a:rPr>
              <a:t>Therefore mutations in mtDNA are often causes defects in oxidative phosphorylation, leading to serious diseases</a:t>
            </a:r>
          </a:p>
        </p:txBody>
      </p:sp>
      <p:sp>
        <p:nvSpPr>
          <p:cNvPr id="18435" name="Slide Number Placeholder 3">
            <a:extLst>
              <a:ext uri="{FF2B5EF4-FFF2-40B4-BE49-F238E27FC236}">
                <a16:creationId xmlns:a16="http://schemas.microsoft.com/office/drawing/2014/main" id="{10E63A48-56E4-324E-AFB9-165F718766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D8674C98-7AF4-5D46-88FB-63D5075815CF}" type="slidenum">
              <a:rPr lang="en-AU" altLang="en-US" smtClean="0"/>
              <a:pPr/>
              <a:t>4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13398032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Slide Image Placeholder 1">
            <a:extLst>
              <a:ext uri="{FF2B5EF4-FFF2-40B4-BE49-F238E27FC236}">
                <a16:creationId xmlns:a16="http://schemas.microsoft.com/office/drawing/2014/main" id="{35B4F1E6-4163-284D-B9D0-777E24DF088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2" name="Notes Placeholder 2">
            <a:extLst>
              <a:ext uri="{FF2B5EF4-FFF2-40B4-BE49-F238E27FC236}">
                <a16:creationId xmlns:a16="http://schemas.microsoft.com/office/drawing/2014/main" id="{16250E9E-D7A3-F545-AC57-D932B2E4642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marL="171450" indent="-171450">
              <a:buFontTx/>
              <a:buChar char="-"/>
            </a:pPr>
            <a:r>
              <a:rPr lang="en-AU" altLang="en-US">
                <a:latin typeface="Arial" panose="020B0604020202020204" pitchFamily="34" charset="0"/>
                <a:cs typeface="Arial" panose="020B0604020202020204" pitchFamily="34" charset="0"/>
              </a:rPr>
              <a:t>MtDNA is almost exclusively maternally inherited in humans</a:t>
            </a:r>
          </a:p>
          <a:p>
            <a:pPr marL="171450" indent="-171450">
              <a:buFontTx/>
              <a:buChar char="-"/>
            </a:pPr>
            <a:r>
              <a:rPr lang="en-AU" altLang="en-US">
                <a:latin typeface="Arial" panose="020B0604020202020204" pitchFamily="34" charset="0"/>
                <a:cs typeface="Arial" panose="020B0604020202020204" pitchFamily="34" charset="0"/>
              </a:rPr>
              <a:t>MtDNA is assumed to be non-recombining</a:t>
            </a:r>
          </a:p>
          <a:p>
            <a:pPr marL="171450" indent="-171450">
              <a:buFontTx/>
              <a:buChar char="-"/>
            </a:pPr>
            <a:r>
              <a:rPr lang="en-AU" altLang="en-US">
                <a:latin typeface="Arial" panose="020B0604020202020204" pitchFamily="34" charset="0"/>
                <a:cs typeface="Arial" panose="020B0604020202020204" pitchFamily="34" charset="0"/>
              </a:rPr>
              <a:t>Due to high copy number, mtDNA is easy to sequence</a:t>
            </a:r>
          </a:p>
          <a:p>
            <a:pPr marL="171450" indent="-171450">
              <a:buFontTx/>
              <a:buChar char="-"/>
            </a:pPr>
            <a:r>
              <a:rPr lang="en-AU" altLang="en-US">
                <a:latin typeface="Arial" panose="020B0604020202020204" pitchFamily="34" charset="0"/>
                <a:cs typeface="Arial" panose="020B0604020202020204" pitchFamily="34" charset="0"/>
              </a:rPr>
              <a:t>Due to relatively fast mutation rate, it accumulates phylogenetic signal rapidly</a:t>
            </a:r>
          </a:p>
        </p:txBody>
      </p:sp>
      <p:sp>
        <p:nvSpPr>
          <p:cNvPr id="20483" name="Slide Number Placeholder 3">
            <a:extLst>
              <a:ext uri="{FF2B5EF4-FFF2-40B4-BE49-F238E27FC236}">
                <a16:creationId xmlns:a16="http://schemas.microsoft.com/office/drawing/2014/main" id="{B81FE354-3AF2-934D-AEC8-F4ED0DDDFEC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A95D8481-7BEF-F24A-904B-7338F3F02E5C}" type="slidenum">
              <a:rPr lang="en-AU" altLang="en-US" smtClean="0"/>
              <a:pPr/>
              <a:t>5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41969860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Slide Image Placeholder 1">
            <a:extLst>
              <a:ext uri="{FF2B5EF4-FFF2-40B4-BE49-F238E27FC236}">
                <a16:creationId xmlns:a16="http://schemas.microsoft.com/office/drawing/2014/main" id="{BBBC3B70-78DB-EB4C-B1DB-B234E25AFD7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0" name="Notes Placeholder 2">
            <a:extLst>
              <a:ext uri="{FF2B5EF4-FFF2-40B4-BE49-F238E27FC236}">
                <a16:creationId xmlns:a16="http://schemas.microsoft.com/office/drawing/2014/main" id="{98082D55-48E4-464E-AFC1-15E0DEC1498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marL="171450" indent="-171450">
              <a:buFontTx/>
              <a:buChar char="-"/>
            </a:pPr>
            <a:r>
              <a:rPr lang="en-AU" altLang="en-US">
                <a:latin typeface="Arial" panose="020B0604020202020204" pitchFamily="34" charset="0"/>
                <a:cs typeface="Arial" panose="020B0604020202020204" pitchFamily="34" charset="0"/>
              </a:rPr>
              <a:t>This has made it incredibly useful for understanding human evolution, including how people moved out of Africa and colonised the world</a:t>
            </a:r>
          </a:p>
          <a:p>
            <a:pPr marL="171450" indent="-171450">
              <a:buFontTx/>
              <a:buChar char="-"/>
            </a:pPr>
            <a:r>
              <a:rPr lang="en-AU" altLang="en-US">
                <a:latin typeface="Arial" panose="020B0604020202020204" pitchFamily="34" charset="0"/>
                <a:cs typeface="Arial" panose="020B0604020202020204" pitchFamily="34" charset="0"/>
              </a:rPr>
              <a:t>Individuals that have an identical mtDNA sequence are said to share a haplotype.</a:t>
            </a:r>
          </a:p>
          <a:p>
            <a:pPr marL="171450" indent="-171450">
              <a:buFontTx/>
              <a:buChar char="-"/>
            </a:pPr>
            <a:r>
              <a:rPr lang="en-AU" altLang="en-US">
                <a:latin typeface="Arial" panose="020B0604020202020204" pitchFamily="34" charset="0"/>
                <a:cs typeface="Arial" panose="020B0604020202020204" pitchFamily="34" charset="0"/>
              </a:rPr>
              <a:t>Haplotypes that share a common ancestor to the exclusion of all others form a haplogroup</a:t>
            </a:r>
          </a:p>
          <a:p>
            <a:pPr marL="171450" indent="-171450">
              <a:buFontTx/>
              <a:buChar char="-"/>
            </a:pPr>
            <a:r>
              <a:rPr lang="en-AU" altLang="en-US">
                <a:latin typeface="Arial" panose="020B0604020202020204" pitchFamily="34" charset="0"/>
                <a:cs typeface="Arial" panose="020B0604020202020204" pitchFamily="34" charset="0"/>
              </a:rPr>
              <a:t>Haplogroups are defined by mutations at specific sites according to the PhyloTree nomenclature and the revised Cambridge Reference Sequence numbering system</a:t>
            </a:r>
          </a:p>
        </p:txBody>
      </p:sp>
      <p:sp>
        <p:nvSpPr>
          <p:cNvPr id="22531" name="Slide Number Placeholder 3">
            <a:extLst>
              <a:ext uri="{FF2B5EF4-FFF2-40B4-BE49-F238E27FC236}">
                <a16:creationId xmlns:a16="http://schemas.microsoft.com/office/drawing/2014/main" id="{BDC8F008-AB72-9C4B-AF86-B28898C9690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501FCA16-A072-6944-B0B7-D22C3CA697ED}" type="slidenum">
              <a:rPr lang="en-AU" altLang="en-US" smtClean="0"/>
              <a:pPr/>
              <a:t>6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40522390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Slide Image Placeholder 1">
            <a:extLst>
              <a:ext uri="{FF2B5EF4-FFF2-40B4-BE49-F238E27FC236}">
                <a16:creationId xmlns:a16="http://schemas.microsoft.com/office/drawing/2014/main" id="{B35E23C2-AB77-544B-A904-B308F55CF55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78" name="Notes Placeholder 2">
            <a:extLst>
              <a:ext uri="{FF2B5EF4-FFF2-40B4-BE49-F238E27FC236}">
                <a16:creationId xmlns:a16="http://schemas.microsoft.com/office/drawing/2014/main" id="{F6A267A0-3A92-6D42-B868-1F22AEC1D82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marL="171450" indent="-171450">
              <a:buFontTx/>
              <a:buChar char="-"/>
            </a:pPr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579" name="Slide Number Placeholder 3">
            <a:extLst>
              <a:ext uri="{FF2B5EF4-FFF2-40B4-BE49-F238E27FC236}">
                <a16:creationId xmlns:a16="http://schemas.microsoft.com/office/drawing/2014/main" id="{CE28546D-0A6F-7248-A5C6-0325CA81D40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192EA696-AB1F-0341-A5AB-3F49281887CF}" type="slidenum">
              <a:rPr lang="en-AU" altLang="en-US" smtClean="0"/>
              <a:pPr/>
              <a:t>7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27020045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Slide Image Placeholder 1">
            <a:extLst>
              <a:ext uri="{FF2B5EF4-FFF2-40B4-BE49-F238E27FC236}">
                <a16:creationId xmlns:a16="http://schemas.microsoft.com/office/drawing/2014/main" id="{707CC8F0-C609-4142-B180-4589727E5D5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6" name="Notes Placeholder 2">
            <a:extLst>
              <a:ext uri="{FF2B5EF4-FFF2-40B4-BE49-F238E27FC236}">
                <a16:creationId xmlns:a16="http://schemas.microsoft.com/office/drawing/2014/main" id="{73CC371F-75F1-4D48-A92E-96FFA0F4815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marL="171450" indent="-171450">
              <a:buFontTx/>
              <a:buChar char="-"/>
            </a:pPr>
            <a:r>
              <a:rPr lang="en-AU" altLang="en-US">
                <a:latin typeface="Arial" panose="020B0604020202020204" pitchFamily="34" charset="0"/>
                <a:cs typeface="Arial" panose="020B0604020202020204" pitchFamily="34" charset="0"/>
              </a:rPr>
              <a:t>Haplogroups are described by an alternating alphanumeric nomenclature</a:t>
            </a:r>
          </a:p>
          <a:p>
            <a:pPr marL="628650" lvl="1" indent="-171450">
              <a:buFontTx/>
              <a:buChar char="-"/>
            </a:pPr>
            <a:r>
              <a:rPr lang="en-AU" altLang="en-US">
                <a:latin typeface="Arial" panose="020B0604020202020204" pitchFamily="34" charset="0"/>
                <a:cs typeface="Arial" panose="020B0604020202020204" pitchFamily="34" charset="0"/>
              </a:rPr>
              <a:t>Major lineages (also known as macro-haplogroups) are denoted by a capitalised letter</a:t>
            </a:r>
          </a:p>
          <a:p>
            <a:pPr marL="628650" lvl="1" indent="-171450">
              <a:buFontTx/>
              <a:buChar char="-"/>
            </a:pPr>
            <a:r>
              <a:rPr lang="en-AU" altLang="en-US">
                <a:latin typeface="Arial" panose="020B0604020202020204" pitchFamily="34" charset="0"/>
                <a:cs typeface="Arial" panose="020B0604020202020204" pitchFamily="34" charset="0"/>
              </a:rPr>
              <a:t>Sub-lineages are then denoted by a number, followed by a lower case number</a:t>
            </a:r>
          </a:p>
          <a:p>
            <a:pPr marL="628650" lvl="1" indent="-171450">
              <a:buFontTx/>
              <a:buChar char="-"/>
            </a:pPr>
            <a:endParaRPr lang="en-AU" alt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buFontTx/>
              <a:buChar char="-"/>
            </a:pPr>
            <a:r>
              <a:rPr lang="en-AU" altLang="en-US">
                <a:latin typeface="Arial" panose="020B0604020202020204" pitchFamily="34" charset="0"/>
                <a:cs typeface="Arial" panose="020B0604020202020204" pitchFamily="34" charset="0"/>
              </a:rPr>
              <a:t>Haplogroups are defined by collections of mutations across the mtDNA</a:t>
            </a:r>
          </a:p>
          <a:p>
            <a:pPr marL="171450" indent="-171450">
              <a:buFontTx/>
              <a:buChar char="-"/>
            </a:pPr>
            <a:r>
              <a:rPr lang="en-AU" altLang="en-US">
                <a:latin typeface="Arial" panose="020B0604020202020204" pitchFamily="34" charset="0"/>
                <a:cs typeface="Arial" panose="020B0604020202020204" pitchFamily="34" charset="0"/>
              </a:rPr>
              <a:t>Haplogroups are then predicted by software that utilises genotypes at available sites</a:t>
            </a:r>
          </a:p>
        </p:txBody>
      </p:sp>
      <p:sp>
        <p:nvSpPr>
          <p:cNvPr id="26627" name="Slide Number Placeholder 3">
            <a:extLst>
              <a:ext uri="{FF2B5EF4-FFF2-40B4-BE49-F238E27FC236}">
                <a16:creationId xmlns:a16="http://schemas.microsoft.com/office/drawing/2014/main" id="{79FB616E-6409-9646-878A-208FDE2E78E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BF8DF00F-12D9-3D41-BDFA-14873B404924}" type="slidenum">
              <a:rPr lang="en-AU" altLang="en-US" smtClean="0"/>
              <a:pPr/>
              <a:t>8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7150847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3489325"/>
            <a:ext cx="9144000" cy="1654175"/>
          </a:xfrm>
          <a:prstGeom prst="rect">
            <a:avLst/>
          </a:prstGeom>
          <a:solidFill>
            <a:srgbClr val="94B0B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endParaRPr lang="en-US" altLang="x-none"/>
          </a:p>
        </p:txBody>
      </p:sp>
      <p:sp>
        <p:nvSpPr>
          <p:cNvPr id="5" name="Rectangle 8"/>
          <p:cNvSpPr>
            <a:spLocks noChangeArrowheads="1"/>
          </p:cNvSpPr>
          <p:nvPr/>
        </p:nvSpPr>
        <p:spPr bwMode="auto">
          <a:xfrm>
            <a:off x="0" y="0"/>
            <a:ext cx="9144000" cy="771525"/>
          </a:xfrm>
          <a:prstGeom prst="rect">
            <a:avLst/>
          </a:prstGeom>
          <a:solidFill>
            <a:srgbClr val="33333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endParaRPr lang="en-US" altLang="x-none"/>
          </a:p>
        </p:txBody>
      </p:sp>
      <p:pic>
        <p:nvPicPr>
          <p:cNvPr id="6" name="Picture 12" descr="ANU_LOGO_WHITE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115888"/>
            <a:ext cx="1511300" cy="525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6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468313" y="3489722"/>
            <a:ext cx="8280400" cy="523220"/>
          </a:xfrm>
        </p:spPr>
        <p:txBody>
          <a:bodyPr>
            <a:spAutoFit/>
          </a:bodyPr>
          <a:lstStyle>
            <a:lvl1pPr marL="0" indent="0">
              <a:buFontTx/>
              <a:buNone/>
              <a:defRPr sz="2800"/>
            </a:lvl1pPr>
          </a:lstStyle>
          <a:p>
            <a:pPr lvl="0"/>
            <a:r>
              <a:rPr lang="en-AU" noProof="0"/>
              <a:t>Click to edit Master subtitle style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ctrTitle"/>
          </p:nvPr>
        </p:nvSpPr>
        <p:spPr>
          <a:xfrm>
            <a:off x="468316" y="1356809"/>
            <a:ext cx="8207375" cy="646331"/>
          </a:xfrm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AU" noProof="0"/>
              <a:t>Click to edit Master title style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4684713"/>
            <a:ext cx="2133600" cy="357187"/>
          </a:xfrm>
        </p:spPr>
        <p:txBody>
          <a:bodyPr/>
          <a:lstStyle>
            <a:lvl1pPr algn="l">
              <a:defRPr/>
            </a:lvl1pPr>
          </a:lstStyle>
          <a:p>
            <a:endParaRPr lang="x-none" altLang="x-none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4684713"/>
            <a:ext cx="2895600" cy="357187"/>
          </a:xfrm>
        </p:spPr>
        <p:txBody>
          <a:bodyPr/>
          <a:lstStyle>
            <a:lvl1pPr algn="ctr">
              <a:defRPr/>
            </a:lvl1pPr>
          </a:lstStyle>
          <a:p>
            <a:pPr>
              <a:defRPr/>
            </a:pPr>
            <a:r>
              <a:rPr lang="en-AU"/>
              <a:t>Footer text goes in here</a:t>
            </a:r>
          </a:p>
        </p:txBody>
      </p:sp>
      <p:sp>
        <p:nvSpPr>
          <p:cNvPr id="9" name="Rectangle 7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4684713"/>
            <a:ext cx="2133600" cy="357187"/>
          </a:xfrm>
        </p:spPr>
        <p:txBody>
          <a:bodyPr/>
          <a:lstStyle>
            <a:lvl1pPr>
              <a:defRPr/>
            </a:lvl1pPr>
          </a:lstStyle>
          <a:p>
            <a:fld id="{4891EEDB-BB68-3744-88DF-3B37F5095CB2}" type="slidenum">
              <a:rPr lang="en-AU" altLang="x-none"/>
              <a:pPr/>
              <a:t>‹#›</a:t>
            </a:fld>
            <a:endParaRPr lang="en-AU" altLang="x-none"/>
          </a:p>
        </p:txBody>
      </p:sp>
    </p:spTree>
    <p:extLst>
      <p:ext uri="{BB962C8B-B14F-4D97-AF65-F5344CB8AC3E}">
        <p14:creationId xmlns:p14="http://schemas.microsoft.com/office/powerpoint/2010/main" val="17473920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x-none" altLang="x-none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/>
              <a:t>Footer text goes in here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C1DCB3E-CCB0-3549-87EB-2189C6B00A9F}" type="slidenum">
              <a:rPr lang="en-AU" altLang="x-none"/>
              <a:pPr/>
              <a:t>‹#›</a:t>
            </a:fld>
            <a:endParaRPr lang="en-AU" altLang="x-none"/>
          </a:p>
        </p:txBody>
      </p:sp>
    </p:spTree>
    <p:extLst>
      <p:ext uri="{BB962C8B-B14F-4D97-AF65-F5344CB8AC3E}">
        <p14:creationId xmlns:p14="http://schemas.microsoft.com/office/powerpoint/2010/main" val="5902021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38925" y="573881"/>
            <a:ext cx="2058988" cy="402074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3" y="573881"/>
            <a:ext cx="6029325" cy="402074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x-none" altLang="x-none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/>
              <a:t>Footer text goes in here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784F347-27A3-634B-A002-03B5F6948862}" type="slidenum">
              <a:rPr lang="en-AU" altLang="x-none"/>
              <a:pPr/>
              <a:t>‹#›</a:t>
            </a:fld>
            <a:endParaRPr lang="en-AU" altLang="x-none"/>
          </a:p>
        </p:txBody>
      </p:sp>
    </p:spTree>
    <p:extLst>
      <p:ext uri="{BB962C8B-B14F-4D97-AF65-F5344CB8AC3E}">
        <p14:creationId xmlns:p14="http://schemas.microsoft.com/office/powerpoint/2010/main" val="3013931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x-none" altLang="x-none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/>
              <a:t>Footer text goes in here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E41B671-95F8-AD49-965B-CC100353298F}" type="slidenum">
              <a:rPr lang="en-AU" altLang="x-none"/>
              <a:pPr/>
              <a:t>‹#›</a:t>
            </a:fld>
            <a:endParaRPr lang="en-AU" altLang="x-none"/>
          </a:p>
        </p:txBody>
      </p:sp>
    </p:spTree>
    <p:extLst>
      <p:ext uri="{BB962C8B-B14F-4D97-AF65-F5344CB8AC3E}">
        <p14:creationId xmlns:p14="http://schemas.microsoft.com/office/powerpoint/2010/main" val="20340034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x-none" altLang="x-none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/>
              <a:t>Footer text goes in here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DBCCD5A-69F8-7C44-8AF6-D041C925865F}" type="slidenum">
              <a:rPr lang="en-AU" altLang="x-none"/>
              <a:pPr/>
              <a:t>‹#›</a:t>
            </a:fld>
            <a:endParaRPr lang="en-AU" altLang="x-none"/>
          </a:p>
        </p:txBody>
      </p:sp>
    </p:spTree>
    <p:extLst>
      <p:ext uri="{BB962C8B-B14F-4D97-AF65-F5344CB8AC3E}">
        <p14:creationId xmlns:p14="http://schemas.microsoft.com/office/powerpoint/2010/main" val="18518626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37085"/>
            <a:ext cx="4038600" cy="31575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37085"/>
            <a:ext cx="4038600" cy="31575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x-none" altLang="x-none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/>
              <a:t>Footer text goes in here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B974F2B-9D21-E245-9AF4-6B0C0FFEE9E0}" type="slidenum">
              <a:rPr lang="en-AU" altLang="x-none"/>
              <a:pPr/>
              <a:t>‹#›</a:t>
            </a:fld>
            <a:endParaRPr lang="en-AU" altLang="x-none"/>
          </a:p>
        </p:txBody>
      </p:sp>
    </p:spTree>
    <p:extLst>
      <p:ext uri="{BB962C8B-B14F-4D97-AF65-F5344CB8AC3E}">
        <p14:creationId xmlns:p14="http://schemas.microsoft.com/office/powerpoint/2010/main" val="7749281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11510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71848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840532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8" y="1371848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8" y="1840532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x-none" altLang="x-none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/>
              <a:t>Footer text goes in here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0DAB902-158A-EA4A-9B29-A91032638C0C}" type="slidenum">
              <a:rPr lang="en-AU" altLang="x-none"/>
              <a:pPr/>
              <a:t>‹#›</a:t>
            </a:fld>
            <a:endParaRPr lang="en-AU" altLang="x-none"/>
          </a:p>
        </p:txBody>
      </p:sp>
    </p:spTree>
    <p:extLst>
      <p:ext uri="{BB962C8B-B14F-4D97-AF65-F5344CB8AC3E}">
        <p14:creationId xmlns:p14="http://schemas.microsoft.com/office/powerpoint/2010/main" val="18761278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x-none" altLang="x-none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/>
              <a:t>Footer text goes in here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3C4A34E-B7E2-AF48-84B4-ABB5E3E903B3}" type="slidenum">
              <a:rPr lang="en-AU" altLang="x-none"/>
              <a:pPr/>
              <a:t>‹#›</a:t>
            </a:fld>
            <a:endParaRPr lang="en-AU" altLang="x-none"/>
          </a:p>
        </p:txBody>
      </p:sp>
    </p:spTree>
    <p:extLst>
      <p:ext uri="{BB962C8B-B14F-4D97-AF65-F5344CB8AC3E}">
        <p14:creationId xmlns:p14="http://schemas.microsoft.com/office/powerpoint/2010/main" val="5784364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x-none" altLang="x-none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/>
              <a:t>Footer text goes in here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71F18A7-E4DE-1D4E-9EBA-144F41C577F4}" type="slidenum">
              <a:rPr lang="en-AU" altLang="x-none"/>
              <a:pPr/>
              <a:t>‹#›</a:t>
            </a:fld>
            <a:endParaRPr lang="en-AU" altLang="x-none"/>
          </a:p>
        </p:txBody>
      </p:sp>
    </p:spTree>
    <p:extLst>
      <p:ext uri="{BB962C8B-B14F-4D97-AF65-F5344CB8AC3E}">
        <p14:creationId xmlns:p14="http://schemas.microsoft.com/office/powerpoint/2010/main" val="1232813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3" y="411510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558179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3" y="1347614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x-none" altLang="x-none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/>
              <a:t>Footer text goes in here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86A5948-6753-F44D-9810-9C77D3739C96}" type="slidenum">
              <a:rPr lang="en-AU" altLang="x-none"/>
              <a:pPr/>
              <a:t>‹#›</a:t>
            </a:fld>
            <a:endParaRPr lang="en-AU" altLang="x-none"/>
          </a:p>
        </p:txBody>
      </p:sp>
    </p:spTree>
    <p:extLst>
      <p:ext uri="{BB962C8B-B14F-4D97-AF65-F5344CB8AC3E}">
        <p14:creationId xmlns:p14="http://schemas.microsoft.com/office/powerpoint/2010/main" val="18149263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795886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37778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AU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272359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x-none" altLang="x-none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/>
              <a:t>Footer text goes in here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73196EC-6DC5-794B-A448-4C35A81CFA13}" type="slidenum">
              <a:rPr lang="en-AU" altLang="x-none"/>
              <a:pPr/>
              <a:t>‹#›</a:t>
            </a:fld>
            <a:endParaRPr lang="en-AU" altLang="x-none"/>
          </a:p>
        </p:txBody>
      </p:sp>
    </p:spTree>
    <p:extLst>
      <p:ext uri="{BB962C8B-B14F-4D97-AF65-F5344CB8AC3E}">
        <p14:creationId xmlns:p14="http://schemas.microsoft.com/office/powerpoint/2010/main" val="6092575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w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8"/>
          <p:cNvSpPr>
            <a:spLocks noChangeArrowheads="1"/>
          </p:cNvSpPr>
          <p:nvPr/>
        </p:nvSpPr>
        <p:spPr bwMode="auto">
          <a:xfrm>
            <a:off x="0" y="4875213"/>
            <a:ext cx="9144000" cy="268287"/>
          </a:xfrm>
          <a:prstGeom prst="rect">
            <a:avLst/>
          </a:prstGeom>
          <a:solidFill>
            <a:srgbClr val="94B0B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endParaRPr lang="en-US" altLang="x-none"/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68313" y="573088"/>
            <a:ext cx="8229600" cy="857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AU" altLang="x-none"/>
              <a:t>Click to edit Master title style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436688"/>
            <a:ext cx="8229600" cy="3157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AU" altLang="x-none" dirty="0"/>
              <a:t>Click to edit Master text styles</a:t>
            </a:r>
          </a:p>
          <a:p>
            <a:pPr lvl="1"/>
            <a:r>
              <a:rPr lang="en-AU" altLang="x-none" dirty="0"/>
              <a:t>Second level</a:t>
            </a:r>
          </a:p>
          <a:p>
            <a:pPr lvl="2"/>
            <a:r>
              <a:rPr lang="en-AU" altLang="x-none" dirty="0"/>
              <a:t>Third level</a:t>
            </a:r>
          </a:p>
          <a:p>
            <a:pPr lvl="3"/>
            <a:r>
              <a:rPr lang="en-AU" altLang="x-none" dirty="0"/>
              <a:t>Fourth level</a:t>
            </a:r>
          </a:p>
          <a:p>
            <a:pPr lvl="4"/>
            <a:r>
              <a:rPr lang="en-AU" altLang="x-none" dirty="0"/>
              <a:t>Fifth level</a:t>
            </a:r>
          </a:p>
        </p:txBody>
      </p:sp>
      <p:sp>
        <p:nvSpPr>
          <p:cNvPr id="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5724525" y="4857750"/>
            <a:ext cx="2133600" cy="147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x-none" altLang="x-none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95288" y="4857750"/>
            <a:ext cx="5040312" cy="147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ea typeface="+mn-ea"/>
              </a:defRPr>
            </a:lvl1pPr>
          </a:lstStyle>
          <a:p>
            <a:pPr>
              <a:defRPr/>
            </a:pPr>
            <a:r>
              <a:rPr lang="en-AU"/>
              <a:t>Footer text goes in here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101013" y="4857750"/>
            <a:ext cx="585787" cy="161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0314E489-80A2-2240-BF01-5BCDDC02687A}" type="slidenum">
              <a:rPr lang="en-AU" altLang="x-none"/>
              <a:pPr/>
              <a:t>‹#›</a:t>
            </a:fld>
            <a:endParaRPr lang="en-AU" altLang="x-none"/>
          </a:p>
        </p:txBody>
      </p:sp>
      <p:sp>
        <p:nvSpPr>
          <p:cNvPr id="1032" name="Rectangle 7"/>
          <p:cNvSpPr>
            <a:spLocks noChangeArrowheads="1"/>
          </p:cNvSpPr>
          <p:nvPr/>
        </p:nvSpPr>
        <p:spPr bwMode="auto">
          <a:xfrm>
            <a:off x="0" y="0"/>
            <a:ext cx="9144000" cy="574675"/>
          </a:xfrm>
          <a:prstGeom prst="rect">
            <a:avLst/>
          </a:prstGeom>
          <a:solidFill>
            <a:srgbClr val="33333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endParaRPr lang="en-US" altLang="x-none"/>
          </a:p>
        </p:txBody>
      </p:sp>
      <p:pic>
        <p:nvPicPr>
          <p:cNvPr id="1033" name="Picture 9" descr="ANU_LOGO_WHITE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74613"/>
            <a:ext cx="1223962" cy="42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>
          <a:solidFill>
            <a:srgbClr val="527688"/>
          </a:solidFill>
          <a:latin typeface="+mj-lt"/>
          <a:ea typeface="Arial" charset="0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>
          <a:solidFill>
            <a:srgbClr val="527688"/>
          </a:solidFill>
          <a:latin typeface="Arial" charset="0"/>
          <a:ea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>
          <a:solidFill>
            <a:srgbClr val="527688"/>
          </a:solidFill>
          <a:latin typeface="Arial" charset="0"/>
          <a:ea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>
          <a:solidFill>
            <a:srgbClr val="527688"/>
          </a:solidFill>
          <a:latin typeface="Arial" charset="0"/>
          <a:ea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>
          <a:solidFill>
            <a:srgbClr val="527688"/>
          </a:solidFill>
          <a:latin typeface="Arial" charset="0"/>
          <a:ea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rgbClr val="527688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rgbClr val="527688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rgbClr val="527688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rgbClr val="527688"/>
          </a:solidFill>
          <a:latin typeface="Arial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Arial" charset="0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Arial" charset="0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Arial" charset="0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Arial" charset="0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Arial" charset="0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46/annurev.genom.9.081307.164242" TargetMode="External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doi.org/10.1126/science.1121674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doi.org/10.1038/nrdp.2016.80" TargetMode="External"/><Relationship Id="rId5" Type="http://schemas.openxmlformats.org/officeDocument/2006/relationships/hyperlink" Target="https://doi.org/10.1038/nrg1606" TargetMode="Externa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you.23andme.com/reports/maternal_haplogroup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you.23andme.com/reports/maternal_haplogroup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oi.org/10.1016/j.fsigss.2015.09.155" TargetMode="Externa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16/j.cell.2019.02.048" TargetMode="External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4">
            <a:extLst>
              <a:ext uri="{FF2B5EF4-FFF2-40B4-BE49-F238E27FC236}">
                <a16:creationId xmlns:a16="http://schemas.microsoft.com/office/drawing/2014/main" id="{3BD837C9-8FFD-AA44-9F03-B5CF32BAB91F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468313" y="926316"/>
            <a:ext cx="8207375" cy="1508105"/>
          </a:xfrm>
        </p:spPr>
        <p:txBody>
          <a:bodyPr/>
          <a:lstStyle/>
          <a:p>
            <a:pPr eaLnBrk="1" hangingPunct="1"/>
            <a:r>
              <a:rPr lang="en-US" altLang="en-US" dirty="0" err="1"/>
              <a:t>MitoImpute</a:t>
            </a:r>
            <a:r>
              <a:rPr lang="en-US" altLang="en-US" dirty="0"/>
              <a:t>:</a:t>
            </a:r>
            <a:br>
              <a:rPr lang="en-US" altLang="en-US" dirty="0"/>
            </a:br>
            <a:r>
              <a:rPr lang="en-US" sz="2800" dirty="0"/>
              <a:t>Mitochondrial DNA reference panel and imputation pipeline</a:t>
            </a:r>
            <a:endParaRPr lang="en-US" altLang="en-US" dirty="0"/>
          </a:p>
        </p:txBody>
      </p:sp>
      <p:sp>
        <p:nvSpPr>
          <p:cNvPr id="14338" name="Rectangle 5">
            <a:extLst>
              <a:ext uri="{FF2B5EF4-FFF2-40B4-BE49-F238E27FC236}">
                <a16:creationId xmlns:a16="http://schemas.microsoft.com/office/drawing/2014/main" id="{07240BC3-8FD9-B449-A745-3E10C16D46E1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468313" y="3489325"/>
            <a:ext cx="8280400" cy="1323975"/>
          </a:xfrm>
        </p:spPr>
        <p:txBody>
          <a:bodyPr/>
          <a:lstStyle/>
          <a:p>
            <a:pPr eaLnBrk="1" hangingPunct="1"/>
            <a:r>
              <a:rPr lang="en-US" altLang="en-US" sz="2000" b="1" dirty="0"/>
              <a:t>Tim W McInerney</a:t>
            </a:r>
            <a:r>
              <a:rPr lang="en-US" altLang="en-US" sz="2000" dirty="0"/>
              <a:t>, Brian Fulton-Howard, Christopher Patterson, </a:t>
            </a:r>
            <a:r>
              <a:rPr lang="en-US" altLang="en-US" sz="2000" dirty="0" err="1"/>
              <a:t>Devashi</a:t>
            </a:r>
            <a:r>
              <a:rPr lang="en-US" altLang="en-US" sz="2000" dirty="0"/>
              <a:t> </a:t>
            </a:r>
            <a:r>
              <a:rPr lang="en-US" altLang="en-US" sz="2000" dirty="0" err="1"/>
              <a:t>Paliwal</a:t>
            </a:r>
            <a:r>
              <a:rPr lang="en-US" altLang="en-US" sz="2000" dirty="0"/>
              <a:t>, Lars S </a:t>
            </a:r>
            <a:r>
              <a:rPr lang="en-US" altLang="en-US" sz="2000" dirty="0" err="1"/>
              <a:t>Jermiin</a:t>
            </a:r>
            <a:r>
              <a:rPr lang="en-US" altLang="en-US" sz="2000" dirty="0"/>
              <a:t>, </a:t>
            </a:r>
            <a:r>
              <a:rPr lang="en-US" altLang="en-US" sz="2000" dirty="0" err="1"/>
              <a:t>Hardip</a:t>
            </a:r>
            <a:r>
              <a:rPr lang="en-US" altLang="en-US" sz="2000" dirty="0"/>
              <a:t> R Patel, Judy Pa, Russell H </a:t>
            </a:r>
            <a:r>
              <a:rPr lang="en-US" altLang="en-US" sz="2000" dirty="0" err="1"/>
              <a:t>Swerdlow</a:t>
            </a:r>
            <a:r>
              <a:rPr lang="en-US" altLang="en-US" sz="2000" dirty="0"/>
              <a:t>, Alison </a:t>
            </a:r>
            <a:r>
              <a:rPr lang="en-US" altLang="en-US" sz="2000" dirty="0" err="1"/>
              <a:t>Goate</a:t>
            </a:r>
            <a:r>
              <a:rPr lang="en-US" altLang="en-US" sz="2000" dirty="0"/>
              <a:t>, Simon Easteal, Shea J Andrews, for the Alzheimer’s Disease Neuroimaging Initiative </a:t>
            </a:r>
          </a:p>
        </p:txBody>
      </p:sp>
    </p:spTree>
    <p:extLst>
      <p:ext uri="{BB962C8B-B14F-4D97-AF65-F5344CB8AC3E}">
        <p14:creationId xmlns:p14="http://schemas.microsoft.com/office/powerpoint/2010/main" val="17147205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7C24AA-9A7D-6D49-AC4E-490439DB24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41B671-95F8-AD49-965B-CC100353298F}" type="slidenum">
              <a:rPr lang="en-AU" altLang="x-none" smtClean="0"/>
              <a:pPr/>
              <a:t>10</a:t>
            </a:fld>
            <a:endParaRPr lang="en-AU" altLang="x-none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7EB333C-F84A-6C4A-9C92-FCB229065B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201"/>
          <a:stretch/>
        </p:blipFill>
        <p:spPr bwMode="auto">
          <a:xfrm>
            <a:off x="2627784" y="619534"/>
            <a:ext cx="3888432" cy="4104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254BD1B-3F8A-1E40-9B19-FBB794D56FC3}"/>
              </a:ext>
            </a:extLst>
          </p:cNvPr>
          <p:cNvSpPr txBox="1"/>
          <p:nvPr/>
        </p:nvSpPr>
        <p:spPr>
          <a:xfrm>
            <a:off x="2627784" y="4857750"/>
            <a:ext cx="481894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hlinkClick r:id="rId3"/>
              </a:rPr>
              <a:t>Li, et al. (2009) Genotype imputation. </a:t>
            </a:r>
            <a:r>
              <a:rPr lang="en-US" sz="800" i="1" dirty="0">
                <a:hlinkClick r:id="rId3"/>
              </a:rPr>
              <a:t>Annual Review of Genomics and Human Genetics</a:t>
            </a:r>
            <a:r>
              <a:rPr lang="en-US" sz="800" dirty="0">
                <a:hlinkClick r:id="rId3"/>
              </a:rPr>
              <a:t> </a:t>
            </a:r>
            <a:r>
              <a:rPr lang="en-US" sz="800" b="1" dirty="0">
                <a:hlinkClick r:id="rId3"/>
              </a:rPr>
              <a:t>10</a:t>
            </a:r>
            <a:r>
              <a:rPr lang="en-US" sz="800" dirty="0">
                <a:hlinkClick r:id="rId3"/>
              </a:rPr>
              <a:t>: 387-406.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35095246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32BD1AE-5C0A-AC47-B546-2AAD189A4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Missing diversity and incomplete data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415C57-2F8F-4143-BE02-7BF0DD8194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No publicly available mitochondrial reference panel exists that is:</a:t>
            </a:r>
          </a:p>
          <a:p>
            <a:pPr lvl="1"/>
            <a:r>
              <a:rPr lang="en-US" sz="1800" dirty="0"/>
              <a:t>Well-curated and high-quality</a:t>
            </a:r>
          </a:p>
          <a:p>
            <a:pPr lvl="1"/>
            <a:r>
              <a:rPr lang="en-US" sz="1800" dirty="0"/>
              <a:t>Globally representative</a:t>
            </a:r>
          </a:p>
          <a:p>
            <a:pPr lvl="1"/>
            <a:endParaRPr lang="en-US" sz="1800" dirty="0"/>
          </a:p>
          <a:p>
            <a:r>
              <a:rPr lang="en-US" sz="2000" dirty="0"/>
              <a:t>Genotyping studies only capture known points of variation or points of interest</a:t>
            </a:r>
          </a:p>
          <a:p>
            <a:pPr lvl="1"/>
            <a:r>
              <a:rPr lang="en-US" sz="1800" dirty="0"/>
              <a:t>Misses variants rare globally or private to under-represented populations</a:t>
            </a:r>
          </a:p>
          <a:p>
            <a:pPr lvl="1"/>
            <a:r>
              <a:rPr lang="en-US" sz="1800" dirty="0"/>
              <a:t>Not comparable to modern full-sequence data (i.e. ADNI 3)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A37B49D-B7A2-EA40-B81C-D9B73FBA71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F18A7-E4DE-1D4E-9EBA-144F41C577F4}" type="slidenum">
              <a:rPr lang="en-AU" altLang="x-none" smtClean="0"/>
              <a:pPr/>
              <a:t>11</a:t>
            </a:fld>
            <a:endParaRPr lang="en-AU" altLang="x-none"/>
          </a:p>
        </p:txBody>
      </p:sp>
    </p:spTree>
    <p:extLst>
      <p:ext uri="{BB962C8B-B14F-4D97-AF65-F5344CB8AC3E}">
        <p14:creationId xmlns:p14="http://schemas.microsoft.com/office/powerpoint/2010/main" val="36697760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61E3B-6293-4C42-8B7E-F891BC1A3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MitoImpute</a:t>
            </a:r>
            <a:r>
              <a:rPr lang="en-US" dirty="0"/>
              <a:t> reference alignment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E708F5-4D41-6B48-8010-90214CC895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Downloaded 44,299 publicly available complete human mitochondrial genome sequences</a:t>
            </a:r>
          </a:p>
          <a:p>
            <a:endParaRPr lang="en-US" sz="2400" dirty="0"/>
          </a:p>
          <a:p>
            <a:r>
              <a:rPr lang="en-US" sz="2400" dirty="0"/>
              <a:t>Aligned sequences to a </a:t>
            </a:r>
            <a:r>
              <a:rPr lang="en-US" sz="2400" u="sng" dirty="0"/>
              <a:t>reference alignment</a:t>
            </a:r>
          </a:p>
          <a:p>
            <a:pPr lvl="1"/>
            <a:r>
              <a:rPr lang="en-US" sz="2000" dirty="0"/>
              <a:t>Ensures the consistent placement of sequence ‘gaps’</a:t>
            </a:r>
          </a:p>
          <a:p>
            <a:pPr lvl="1"/>
            <a:r>
              <a:rPr lang="en-US" sz="2000" dirty="0"/>
              <a:t>&gt;7k sequences aligned to the </a:t>
            </a:r>
            <a:r>
              <a:rPr lang="en-US" sz="2000" u="sng" dirty="0"/>
              <a:t>revised Cambridge Reference Sequence (</a:t>
            </a:r>
            <a:r>
              <a:rPr lang="en-US" sz="2000" u="sng" dirty="0" err="1"/>
              <a:t>rCRS</a:t>
            </a:r>
            <a:r>
              <a:rPr lang="en-US" sz="2000" u="sng" dirty="0"/>
              <a:t>)</a:t>
            </a:r>
          </a:p>
          <a:p>
            <a:pPr lvl="1"/>
            <a:r>
              <a:rPr lang="en-US" sz="2000" dirty="0"/>
              <a:t>Mixture of alignment by algorithm and manual decisions made by experienced researchers</a:t>
            </a:r>
          </a:p>
          <a:p>
            <a:pPr lvl="1"/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E4D04-4A82-B947-B276-9FCA3D7326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41B671-95F8-AD49-965B-CC100353298F}" type="slidenum">
              <a:rPr lang="en-AU" altLang="x-none" smtClean="0"/>
              <a:pPr/>
              <a:t>12</a:t>
            </a:fld>
            <a:endParaRPr lang="en-AU" altLang="x-none"/>
          </a:p>
        </p:txBody>
      </p:sp>
    </p:spTree>
    <p:extLst>
      <p:ext uri="{BB962C8B-B14F-4D97-AF65-F5344CB8AC3E}">
        <p14:creationId xmlns:p14="http://schemas.microsoft.com/office/powerpoint/2010/main" val="26918201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45A0E-1539-BC46-BB8D-B77C11FD2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MitoImpute</a:t>
            </a:r>
            <a:r>
              <a:rPr lang="en-US" dirty="0"/>
              <a:t> reference panel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755973A-9797-2144-B3C2-ADE4AC4ADFE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2000" dirty="0"/>
                  <a:t>Performed QC to retain only high-quality sequences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=36,960</m:t>
                    </m:r>
                  </m:oMath>
                </a14:m>
                <a:r>
                  <a:rPr lang="en-US" sz="1800" dirty="0"/>
                  <a:t> after QC</a:t>
                </a:r>
              </a:p>
              <a:p>
                <a:pPr lvl="1"/>
                <a:endParaRPr lang="en-US" sz="1800" dirty="0"/>
              </a:p>
              <a:p>
                <a:r>
                  <a:rPr lang="en-US" sz="2000" dirty="0"/>
                  <a:t>Filtered to different minor allele frequencies (MAF)</a:t>
                </a:r>
              </a:p>
              <a:p>
                <a:pPr lvl="1"/>
                <a:r>
                  <a:rPr lang="en-US" sz="1800" dirty="0"/>
                  <a:t>1%, 0.5%, 0.1%</a:t>
                </a:r>
              </a:p>
              <a:p>
                <a:pPr lvl="1"/>
                <a:endParaRPr lang="en-US" sz="1800" dirty="0"/>
              </a:p>
              <a:p>
                <a:r>
                  <a:rPr lang="en-US" sz="2000" dirty="0"/>
                  <a:t>Created imputation pipeline using IMPUTE2</a:t>
                </a:r>
              </a:p>
              <a:p>
                <a:pPr lvl="1"/>
                <a:r>
                  <a:rPr lang="en-US" sz="1600" dirty="0"/>
                  <a:t>Chromosome X protocol</a:t>
                </a:r>
              </a:p>
              <a:p>
                <a:pPr lvl="1"/>
                <a:r>
                  <a:rPr lang="en-US" sz="1600" dirty="0"/>
                  <a:t>Set all samples to male (no recombination!) </a:t>
                </a:r>
              </a:p>
              <a:p>
                <a:pPr lvl="1"/>
                <a:r>
                  <a:rPr lang="en-US" sz="1600" dirty="0"/>
                  <a:t>Excluded imputed sites where info score ≤ 0.3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755973A-9797-2144-B3C2-ADE4AC4ADFE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17" t="-1210" b="-80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CBE771-1B6E-BE41-B259-E9E4A18E0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41B671-95F8-AD49-965B-CC100353298F}" type="slidenum">
              <a:rPr lang="en-AU" altLang="x-none" smtClean="0"/>
              <a:pPr/>
              <a:t>13</a:t>
            </a:fld>
            <a:endParaRPr lang="en-AU" altLang="x-none"/>
          </a:p>
        </p:txBody>
      </p:sp>
    </p:spTree>
    <p:extLst>
      <p:ext uri="{BB962C8B-B14F-4D97-AF65-F5344CB8AC3E}">
        <p14:creationId xmlns:p14="http://schemas.microsoft.com/office/powerpoint/2010/main" val="16919525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45A0E-1539-BC46-BB8D-B77C11FD2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MitoImpute</a:t>
            </a:r>
            <a:r>
              <a:rPr lang="en-US" dirty="0"/>
              <a:t> reference panel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755973A-9797-2144-B3C2-ADE4AC4ADFE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2000" dirty="0"/>
                  <a:t>Determined ability to impute missing variants by creating </a:t>
                </a:r>
                <a:r>
                  <a:rPr lang="en-US" sz="2000" i="1" dirty="0"/>
                  <a:t>in silico</a:t>
                </a:r>
                <a:r>
                  <a:rPr lang="en-US" sz="2000" dirty="0"/>
                  <a:t> genotyping microarrays</a:t>
                </a:r>
              </a:p>
              <a:p>
                <a:pPr lvl="1"/>
                <a:r>
                  <a:rPr lang="en-US" sz="1600" dirty="0"/>
                  <a:t>Tested different MAFs</a:t>
                </a:r>
              </a:p>
              <a:p>
                <a:pPr lvl="1"/>
                <a:r>
                  <a:rPr lang="en-US" sz="1600" dirty="0"/>
                  <a:t>Tested number of reference haplotypes to be included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1600" i="1" dirty="0" smtClean="0">
                            <a:latin typeface="Cambria Math" panose="02040503050406030204" pitchFamily="18" charset="0"/>
                          </a:rPr>
                          <m:t>h𝑎𝑝</m:t>
                        </m:r>
                      </m:sub>
                    </m:sSub>
                  </m:oMath>
                </a14:m>
                <a:r>
                  <a:rPr lang="en-US" sz="1600" dirty="0"/>
                  <a:t> parameter)</a:t>
                </a:r>
              </a:p>
              <a:p>
                <a:pPr lvl="1"/>
                <a:endParaRPr lang="en-US" sz="1600" dirty="0"/>
              </a:p>
              <a:p>
                <a:r>
                  <a:rPr lang="en-US" sz="2000" dirty="0"/>
                  <a:t>Measured imputation accuracy in between whole-molecule sequences (truth set) and genotyped dataset or imputed dataset</a:t>
                </a:r>
              </a:p>
              <a:p>
                <a:pPr lvl="1"/>
                <a:r>
                  <a:rPr lang="en-US" sz="1600" dirty="0"/>
                  <a:t>Genotype concordance (Matthew’s correlation coefficient, MCC)</a:t>
                </a:r>
              </a:p>
              <a:p>
                <a:pPr lvl="1"/>
                <a:r>
                  <a:rPr lang="en-US" sz="1600" dirty="0"/>
                  <a:t>Haplogroup concordance</a:t>
                </a:r>
              </a:p>
              <a:p>
                <a:pPr lvl="2"/>
                <a:r>
                  <a:rPr lang="en-US" sz="1200" dirty="0"/>
                  <a:t>HaploGrep2.0</a:t>
                </a:r>
              </a:p>
              <a:p>
                <a:pPr lvl="2"/>
                <a:r>
                  <a:rPr lang="en-US" sz="1200" dirty="0"/>
                  <a:t>Hi-MC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755973A-9797-2144-B3C2-ADE4AC4ADFE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17" t="-1210" b="-60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CBE771-1B6E-BE41-B259-E9E4A18E0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41B671-95F8-AD49-965B-CC100353298F}" type="slidenum">
              <a:rPr lang="en-AU" altLang="x-none" smtClean="0"/>
              <a:pPr/>
              <a:t>14</a:t>
            </a:fld>
            <a:endParaRPr lang="en-AU" altLang="x-none"/>
          </a:p>
        </p:txBody>
      </p:sp>
    </p:spTree>
    <p:extLst>
      <p:ext uri="{BB962C8B-B14F-4D97-AF65-F5344CB8AC3E}">
        <p14:creationId xmlns:p14="http://schemas.microsoft.com/office/powerpoint/2010/main" val="24063791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4EFEF08-28EE-1948-928C-94DF915371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Alignment is high-quality</a:t>
            </a: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E72B0D3E-4908-B04D-8521-1212ADF549B3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455621122"/>
              </p:ext>
            </p:extLst>
          </p:nvPr>
        </p:nvGraphicFramePr>
        <p:xfrm>
          <a:off x="457200" y="1436688"/>
          <a:ext cx="4038600" cy="32799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9300">
                  <a:extLst>
                    <a:ext uri="{9D8B030D-6E8A-4147-A177-3AD203B41FA5}">
                      <a16:colId xmlns:a16="http://schemas.microsoft.com/office/drawing/2014/main" val="1096957216"/>
                    </a:ext>
                  </a:extLst>
                </a:gridCol>
                <a:gridCol w="2019300">
                  <a:extLst>
                    <a:ext uri="{9D8B030D-6E8A-4147-A177-3AD203B41FA5}">
                      <a16:colId xmlns:a16="http://schemas.microsoft.com/office/drawing/2014/main" val="291404357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AU" sz="1100" dirty="0">
                          <a:solidFill>
                            <a:schemeClr val="bg2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Feature</a:t>
                      </a:r>
                      <a:endParaRPr lang="en-AU" sz="1050" dirty="0">
                        <a:solidFill>
                          <a:schemeClr val="bg2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AU" sz="1100" dirty="0">
                          <a:solidFill>
                            <a:schemeClr val="bg2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Value(s)</a:t>
                      </a:r>
                      <a:endParaRPr lang="en-AU" sz="1050" dirty="0">
                        <a:solidFill>
                          <a:schemeClr val="bg2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38993206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AU" sz="11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Sequences</a:t>
                      </a:r>
                      <a:endParaRPr lang="en-AU" sz="105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AU" sz="11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44,299</a:t>
                      </a:r>
                      <a:endParaRPr lang="en-AU" sz="105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6646120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AU" sz="11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Sites</a:t>
                      </a:r>
                      <a:endParaRPr lang="en-AU" sz="105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AU" sz="11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16,569</a:t>
                      </a:r>
                      <a:endParaRPr lang="en-AU" sz="105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33371412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AU" sz="11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Completeness Score (</a:t>
                      </a:r>
                      <a:r>
                        <a:rPr lang="en-AU" sz="1100" i="1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C</a:t>
                      </a:r>
                      <a:r>
                        <a:rPr lang="en-AU" sz="1100" i="1" baseline="-250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a</a:t>
                      </a:r>
                      <a:r>
                        <a:rPr lang="en-AU" sz="11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)</a:t>
                      </a:r>
                      <a:endParaRPr lang="en-AU" sz="105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AU" sz="11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0.9997</a:t>
                      </a:r>
                      <a:endParaRPr lang="en-AU" sz="105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39282819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AU" sz="1100" i="1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C</a:t>
                      </a:r>
                      <a:r>
                        <a:rPr lang="en-AU" sz="11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-score for individual sequences (</a:t>
                      </a:r>
                      <a:r>
                        <a:rPr lang="en-AU" sz="1100" i="1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C</a:t>
                      </a:r>
                      <a:r>
                        <a:rPr lang="en-AU" sz="1100" i="1" baseline="-250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r</a:t>
                      </a:r>
                      <a:r>
                        <a:rPr lang="en-AU" sz="11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) [min-max]</a:t>
                      </a:r>
                      <a:endParaRPr lang="en-AU" sz="105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AU" sz="11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0.9119 - 1.0000</a:t>
                      </a:r>
                      <a:endParaRPr lang="en-AU" sz="105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4816902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AU" sz="1100" i="1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C</a:t>
                      </a:r>
                      <a:r>
                        <a:rPr lang="en-AU" sz="11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-score for individual sites (</a:t>
                      </a:r>
                      <a:r>
                        <a:rPr lang="en-AU" sz="1100" i="1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C</a:t>
                      </a:r>
                      <a:r>
                        <a:rPr lang="en-AU" sz="1100" i="1" baseline="-250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c</a:t>
                      </a:r>
                      <a:r>
                        <a:rPr lang="en-AU" sz="11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) [min-max]</a:t>
                      </a:r>
                      <a:endParaRPr lang="en-AU" sz="105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AU" sz="11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0.4429 - 1.0000</a:t>
                      </a:r>
                      <a:endParaRPr lang="en-AU" sz="105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33959190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AU" sz="1100" i="1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C</a:t>
                      </a:r>
                      <a:r>
                        <a:rPr lang="en-AU" sz="11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-score for pairs of sequences (</a:t>
                      </a:r>
                      <a:r>
                        <a:rPr lang="en-AU" sz="1100" i="1" dirty="0" err="1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C</a:t>
                      </a:r>
                      <a:r>
                        <a:rPr lang="en-AU" sz="1100" i="1" baseline="-25000" dirty="0" err="1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ij</a:t>
                      </a:r>
                      <a:r>
                        <a:rPr lang="en-AU" sz="11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en-AU" sz="1100" i="1" dirty="0" err="1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i</a:t>
                      </a:r>
                      <a:r>
                        <a:rPr lang="en-AU" sz="1100" dirty="0" err="1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≠</a:t>
                      </a:r>
                      <a:r>
                        <a:rPr lang="en-AU" sz="1100" i="1" dirty="0" err="1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j</a:t>
                      </a:r>
                      <a:r>
                        <a:rPr lang="en-AU" sz="11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) [min-max]</a:t>
                      </a:r>
                      <a:endParaRPr lang="en-AU" sz="105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AU" sz="11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0.8314 - 1.0000</a:t>
                      </a:r>
                      <a:endParaRPr lang="en-AU" sz="105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08054998"/>
                  </a:ext>
                </a:extLst>
              </a:tr>
            </a:tbl>
          </a:graphicData>
        </a:graphic>
      </p:graphicFrame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352BF47-836A-A14A-A8B9-F5665063134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1800" dirty="0"/>
              <a:t>Measured alignment quality in </a:t>
            </a:r>
            <a:r>
              <a:rPr lang="en-US" sz="1800" dirty="0" err="1"/>
              <a:t>AliStat</a:t>
            </a:r>
            <a:endParaRPr lang="en-US" sz="1800" dirty="0"/>
          </a:p>
          <a:p>
            <a:r>
              <a:rPr lang="en-AU" sz="1800" i="1" dirty="0"/>
              <a:t>C</a:t>
            </a:r>
            <a:r>
              <a:rPr lang="en-AU" sz="1800" i="1" baseline="-25000" dirty="0"/>
              <a:t>a</a:t>
            </a:r>
            <a:r>
              <a:rPr lang="en-AU" sz="1800" dirty="0"/>
              <a:t> is the completeness of the alignment</a:t>
            </a:r>
          </a:p>
          <a:p>
            <a:r>
              <a:rPr lang="en-AU" sz="1800" i="1" dirty="0"/>
              <a:t>C</a:t>
            </a:r>
            <a:r>
              <a:rPr lang="en-AU" sz="1800" i="1" baseline="-25000" dirty="0"/>
              <a:t>r</a:t>
            </a:r>
            <a:r>
              <a:rPr lang="en-AU" sz="1800" dirty="0"/>
              <a:t> is the completeness of the </a:t>
            </a:r>
            <a:r>
              <a:rPr lang="en-AU" sz="1800" i="1" dirty="0" err="1"/>
              <a:t>r</a:t>
            </a:r>
            <a:r>
              <a:rPr lang="en-AU" sz="1800" baseline="30000" dirty="0" err="1"/>
              <a:t>th</a:t>
            </a:r>
            <a:r>
              <a:rPr lang="en-AU" sz="1800" dirty="0"/>
              <a:t> sequence</a:t>
            </a:r>
          </a:p>
          <a:p>
            <a:r>
              <a:rPr lang="en-AU" sz="1800" i="1" dirty="0"/>
              <a:t>C</a:t>
            </a:r>
            <a:r>
              <a:rPr lang="en-AU" sz="1800" i="1" baseline="-25000" dirty="0"/>
              <a:t>c</a:t>
            </a:r>
            <a:r>
              <a:rPr lang="en-AU" sz="1800" dirty="0"/>
              <a:t> is the completeness of the </a:t>
            </a:r>
            <a:r>
              <a:rPr lang="en-AU" sz="1800" i="1" dirty="0" err="1"/>
              <a:t>c</a:t>
            </a:r>
            <a:r>
              <a:rPr lang="en-AU" sz="1800" baseline="30000" dirty="0" err="1"/>
              <a:t>th</a:t>
            </a:r>
            <a:r>
              <a:rPr lang="en-AU" sz="1800" dirty="0"/>
              <a:t> site</a:t>
            </a:r>
          </a:p>
          <a:p>
            <a:r>
              <a:rPr lang="en-AU" sz="1800" i="1" dirty="0" err="1"/>
              <a:t>C</a:t>
            </a:r>
            <a:r>
              <a:rPr lang="en-AU" sz="1800" i="1" baseline="-25000" dirty="0" err="1"/>
              <a:t>ij</a:t>
            </a:r>
            <a:r>
              <a:rPr lang="en-AU" sz="1800" dirty="0"/>
              <a:t> is the completeness of the </a:t>
            </a:r>
            <a:r>
              <a:rPr lang="en-AU" sz="1800" i="1" dirty="0" err="1"/>
              <a:t>i</a:t>
            </a:r>
            <a:r>
              <a:rPr lang="en-AU" sz="1800" baseline="30000" dirty="0" err="1"/>
              <a:t>th</a:t>
            </a:r>
            <a:r>
              <a:rPr lang="en-AU" sz="1800" dirty="0"/>
              <a:t> and </a:t>
            </a:r>
            <a:r>
              <a:rPr lang="en-AU" sz="1800" i="1" dirty="0" err="1"/>
              <a:t>j</a:t>
            </a:r>
            <a:r>
              <a:rPr lang="en-AU" sz="1800" baseline="30000" dirty="0" err="1"/>
              <a:t>th</a:t>
            </a:r>
            <a:r>
              <a:rPr lang="en-AU" sz="1800" dirty="0"/>
              <a:t> sequences. </a:t>
            </a: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A65482-78B7-154E-98C1-7D2189C55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41B671-95F8-AD49-965B-CC100353298F}" type="slidenum">
              <a:rPr lang="en-AU" altLang="x-none" smtClean="0"/>
              <a:pPr/>
              <a:t>15</a:t>
            </a:fld>
            <a:endParaRPr lang="en-AU" altLang="x-none"/>
          </a:p>
        </p:txBody>
      </p:sp>
    </p:spTree>
    <p:extLst>
      <p:ext uri="{BB962C8B-B14F-4D97-AF65-F5344CB8AC3E}">
        <p14:creationId xmlns:p14="http://schemas.microsoft.com/office/powerpoint/2010/main" val="28685218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EB5E96-B1A0-5548-A1E4-9CACB909A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28" y="573088"/>
            <a:ext cx="8519170" cy="857250"/>
          </a:xfrm>
        </p:spPr>
        <p:txBody>
          <a:bodyPr/>
          <a:lstStyle/>
          <a:p>
            <a:r>
              <a:rPr lang="en-US" sz="3200" dirty="0"/>
              <a:t>Reference alignment/panel is globally diverse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8CF90581-F104-E84C-872F-79E8D295C2A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61747555"/>
              </p:ext>
            </p:extLst>
          </p:nvPr>
        </p:nvGraphicFramePr>
        <p:xfrm>
          <a:off x="323528" y="1436688"/>
          <a:ext cx="8496945" cy="29660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99389">
                  <a:extLst>
                    <a:ext uri="{9D8B030D-6E8A-4147-A177-3AD203B41FA5}">
                      <a16:colId xmlns:a16="http://schemas.microsoft.com/office/drawing/2014/main" val="1158946425"/>
                    </a:ext>
                  </a:extLst>
                </a:gridCol>
                <a:gridCol w="1699389">
                  <a:extLst>
                    <a:ext uri="{9D8B030D-6E8A-4147-A177-3AD203B41FA5}">
                      <a16:colId xmlns:a16="http://schemas.microsoft.com/office/drawing/2014/main" val="71603736"/>
                    </a:ext>
                  </a:extLst>
                </a:gridCol>
                <a:gridCol w="1699389">
                  <a:extLst>
                    <a:ext uri="{9D8B030D-6E8A-4147-A177-3AD203B41FA5}">
                      <a16:colId xmlns:a16="http://schemas.microsoft.com/office/drawing/2014/main" val="1529437220"/>
                    </a:ext>
                  </a:extLst>
                </a:gridCol>
                <a:gridCol w="1699389">
                  <a:extLst>
                    <a:ext uri="{9D8B030D-6E8A-4147-A177-3AD203B41FA5}">
                      <a16:colId xmlns:a16="http://schemas.microsoft.com/office/drawing/2014/main" val="1447939867"/>
                    </a:ext>
                  </a:extLst>
                </a:gridCol>
                <a:gridCol w="1699389">
                  <a:extLst>
                    <a:ext uri="{9D8B030D-6E8A-4147-A177-3AD203B41FA5}">
                      <a16:colId xmlns:a16="http://schemas.microsoft.com/office/drawing/2014/main" val="38402181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1" i="0" u="none" strike="noStrike" dirty="0">
                          <a:solidFill>
                            <a:schemeClr val="bg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Country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1" i="0" u="none" strike="noStrike" dirty="0">
                          <a:solidFill>
                            <a:schemeClr val="bg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Frequency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1" i="0" u="none" strike="noStrike" dirty="0">
                          <a:solidFill>
                            <a:schemeClr val="bg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Percent of samples with geographic provenance information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1" i="0" u="none" strike="noStrike" dirty="0">
                          <a:solidFill>
                            <a:schemeClr val="bg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Percent of total number of samples in filtered data (n=36,960)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1" i="0" u="none" strike="noStrike" dirty="0">
                          <a:solidFill>
                            <a:schemeClr val="bg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Percent of total number of samples in unfiltered data (n=44,299)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49521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Africa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366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5.135%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0.990%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0.826%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95227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Americas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790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11.083%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2.137%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1.783%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654650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Asia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2065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28.970%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5.587%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4.662%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417339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Europe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3855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54.082%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10.430%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8.702%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7575845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Oceania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0.730%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0.141%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0.117%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787884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TOTAL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7128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100.000%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19.286%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16.091%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45062362"/>
                  </a:ext>
                </a:extLst>
              </a:tr>
            </a:tbl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DC94B9-926F-1249-929C-0B7021E64D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74F2B-9D21-E245-9AF4-6B0C0FFEE9E0}" type="slidenum">
              <a:rPr lang="en-AU" altLang="x-none" smtClean="0"/>
              <a:pPr/>
              <a:t>16</a:t>
            </a:fld>
            <a:endParaRPr lang="en-AU" altLang="x-non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34F5A7-5A43-F143-9358-0E2C37F9F6A5}"/>
              </a:ext>
            </a:extLst>
          </p:cNvPr>
          <p:cNvSpPr txBox="1"/>
          <p:nvPr/>
        </p:nvSpPr>
        <p:spPr>
          <a:xfrm>
            <a:off x="468313" y="4402682"/>
            <a:ext cx="55964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Overall: 49 countries across all continents; 54 additional sub-regions</a:t>
            </a:r>
          </a:p>
          <a:p>
            <a:r>
              <a:rPr lang="en-US" sz="1400" dirty="0"/>
              <a:t>Total of 103 regions of geographic provenance</a:t>
            </a:r>
          </a:p>
        </p:txBody>
      </p:sp>
    </p:spTree>
    <p:extLst>
      <p:ext uri="{BB962C8B-B14F-4D97-AF65-F5344CB8AC3E}">
        <p14:creationId xmlns:p14="http://schemas.microsoft.com/office/powerpoint/2010/main" val="4424175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68A3E22-DB38-9E4A-B92B-EF36FBA184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746" y="573088"/>
            <a:ext cx="8618734" cy="857250"/>
          </a:xfrm>
        </p:spPr>
        <p:txBody>
          <a:bodyPr/>
          <a:lstStyle/>
          <a:p>
            <a:r>
              <a:rPr lang="en-AU" dirty="0"/>
              <a:t>All major macrohaplogroups represented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826C0FD-AF21-6A47-A2F1-105A9DDD3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F18A7-E4DE-1D4E-9EBA-144F41C577F4}" type="slidenum">
              <a:rPr lang="en-AU" altLang="x-none" smtClean="0"/>
              <a:pPr/>
              <a:t>17</a:t>
            </a:fld>
            <a:endParaRPr lang="en-AU" altLang="x-none"/>
          </a:p>
        </p:txBody>
      </p:sp>
      <p:pic>
        <p:nvPicPr>
          <p:cNvPr id="5" name="Content Placeholder 4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7BF29B95-15B2-D948-B63F-EDDAEA2842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249" y="1427063"/>
            <a:ext cx="7443502" cy="3430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2357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B028AF4-2AFB-814B-AAE5-32E748D0D5C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ADD SOME TEXT IN YEAH?!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7BE1F1-91AD-4348-B0F4-D5B0B269E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41B671-95F8-AD49-965B-CC100353298F}" type="slidenum">
              <a:rPr lang="en-AU" altLang="x-none" smtClean="0"/>
              <a:pPr/>
              <a:t>18</a:t>
            </a:fld>
            <a:endParaRPr lang="en-AU" altLang="x-none"/>
          </a:p>
        </p:txBody>
      </p:sp>
      <p:pic>
        <p:nvPicPr>
          <p:cNvPr id="13" name="Content Placeholder 12" descr="A picture containing sitting, dark, light, lit&#10;&#10;Description automatically generated">
            <a:extLst>
              <a:ext uri="{FF2B5EF4-FFF2-40B4-BE49-F238E27FC236}">
                <a16:creationId xmlns:a16="http://schemas.microsoft.com/office/drawing/2014/main" id="{AD3786F6-7B4F-5D48-BBB1-57B3E19B429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33" y="646460"/>
            <a:ext cx="4176464" cy="4176464"/>
          </a:xfrm>
        </p:spPr>
      </p:pic>
    </p:spTree>
    <p:extLst>
      <p:ext uri="{BB962C8B-B14F-4D97-AF65-F5344CB8AC3E}">
        <p14:creationId xmlns:p14="http://schemas.microsoft.com/office/powerpoint/2010/main" val="8488667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C65C13E-21BF-A34D-9F62-46B132476D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F18A7-E4DE-1D4E-9EBA-144F41C577F4}" type="slidenum">
              <a:rPr lang="en-AU" altLang="x-none" smtClean="0"/>
              <a:pPr/>
              <a:t>19</a:t>
            </a:fld>
            <a:endParaRPr lang="en-AU" altLang="x-none"/>
          </a:p>
        </p:txBody>
      </p:sp>
      <p:pic>
        <p:nvPicPr>
          <p:cNvPr id="6" name="Picture 5" descr="A picture containing light, sitting, lit, dark&#10;&#10;Description automatically generated">
            <a:extLst>
              <a:ext uri="{FF2B5EF4-FFF2-40B4-BE49-F238E27FC236}">
                <a16:creationId xmlns:a16="http://schemas.microsoft.com/office/drawing/2014/main" id="{29712179-957E-0947-98D1-5900B304AE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5194"/>
            <a:ext cx="9144000" cy="4210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0118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35FC1C-8C09-9340-A03E-707E6A788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361EE0-35A7-7F44-BE21-1AA65A8D0A32}" type="slidenum">
              <a:rPr lang="en-AU" altLang="en-US" smtClean="0"/>
              <a:pPr>
                <a:defRPr/>
              </a:pPr>
              <a:t>2</a:t>
            </a:fld>
            <a:endParaRPr lang="en-AU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B911AA-BDC8-F341-AD23-8459943579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" y="1123950"/>
            <a:ext cx="8763000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3450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8378F9B-0DFF-5643-8410-117B53C1BA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F18A7-E4DE-1D4E-9EBA-144F41C577F4}" type="slidenum">
              <a:rPr lang="en-AU" altLang="x-none" smtClean="0"/>
              <a:pPr/>
              <a:t>20</a:t>
            </a:fld>
            <a:endParaRPr lang="en-AU" altLang="x-non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BF1079-BC5D-264E-9DBA-A3E05DB0BF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5194"/>
            <a:ext cx="9144000" cy="4210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8550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442734F-5F5D-724C-988E-901E63F47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EBCADD-CADD-994B-A383-190973F7DE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DEABB9-E8C7-6641-874B-DFE6E1269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F18A7-E4DE-1D4E-9EBA-144F41C577F4}" type="slidenum">
              <a:rPr lang="en-AU" altLang="x-none" smtClean="0"/>
              <a:pPr/>
              <a:t>21</a:t>
            </a:fld>
            <a:endParaRPr lang="en-AU" altLang="x-none"/>
          </a:p>
        </p:txBody>
      </p:sp>
    </p:spTree>
    <p:extLst>
      <p:ext uri="{BB962C8B-B14F-4D97-AF65-F5344CB8AC3E}">
        <p14:creationId xmlns:p14="http://schemas.microsoft.com/office/powerpoint/2010/main" val="9835779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38CE132-0CF9-4C4E-BBB8-42A37DC9F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AE2111-C7AD-0A47-80CC-C6FB101C10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Thank you! And…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98F718F-02BC-C341-B7E6-451BFAE24D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F18A7-E4DE-1D4E-9EBA-144F41C577F4}" type="slidenum">
              <a:rPr lang="en-AU" altLang="x-none" smtClean="0"/>
              <a:pPr/>
              <a:t>22</a:t>
            </a:fld>
            <a:endParaRPr lang="en-AU" altLang="x-none"/>
          </a:p>
        </p:txBody>
      </p:sp>
    </p:spTree>
    <p:extLst>
      <p:ext uri="{BB962C8B-B14F-4D97-AF65-F5344CB8AC3E}">
        <p14:creationId xmlns:p14="http://schemas.microsoft.com/office/powerpoint/2010/main" val="11010909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E6872E33-9C17-BB4E-9D09-06A6FB9F6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en-US" dirty="0"/>
              <a:t>Mitochondrial DNA (mtDNA)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9A1E52D-A071-D64E-9DCA-DFB8ADDE18B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000" dirty="0"/>
              <a:t>Genome of mitochondrion organelles found within cytosol of eukaryotic organisms</a:t>
            </a:r>
          </a:p>
          <a:p>
            <a:endParaRPr lang="en-US" sz="2000" dirty="0"/>
          </a:p>
          <a:p>
            <a:r>
              <a:rPr lang="en-US" sz="2000" dirty="0"/>
              <a:t>Genome separate from nuclear genome</a:t>
            </a:r>
          </a:p>
          <a:p>
            <a:pPr lvl="1"/>
            <a:r>
              <a:rPr lang="en-US" sz="1800" dirty="0"/>
              <a:t>Some mitochondrial genes are encoded in nuclear genome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5569151-03FE-0041-B41D-BB28CD56A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F18A7-E4DE-1D4E-9EBA-144F41C577F4}" type="slidenum">
              <a:rPr lang="en-AU" altLang="x-none" smtClean="0"/>
              <a:pPr/>
              <a:t>3</a:t>
            </a:fld>
            <a:endParaRPr lang="en-AU" altLang="x-none"/>
          </a:p>
        </p:txBody>
      </p:sp>
      <p:pic>
        <p:nvPicPr>
          <p:cNvPr id="11" name="Content Placeholder 5" descr="A picture containing device&#10;&#10;Description automatically generated">
            <a:extLst>
              <a:ext uri="{FF2B5EF4-FFF2-40B4-BE49-F238E27FC236}">
                <a16:creationId xmlns:a16="http://schemas.microsoft.com/office/drawing/2014/main" id="{5196FBA8-A2FD-C045-8DCE-CA1D9E2B560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648200" y="1652429"/>
            <a:ext cx="4038600" cy="2726055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16166D9-94DC-5D40-BAAF-4245563738FD}"/>
              </a:ext>
            </a:extLst>
          </p:cNvPr>
          <p:cNvSpPr txBox="1"/>
          <p:nvPr/>
        </p:nvSpPr>
        <p:spPr>
          <a:xfrm>
            <a:off x="4572000" y="4382624"/>
            <a:ext cx="453040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hlinkClick r:id="rId4"/>
              </a:rPr>
              <a:t>Kurland, et al. (2006) Genomics and the irreducible nature of eukaryote cells. Science 312(5776): 1011-1014.</a:t>
            </a:r>
            <a:endParaRPr lang="en-US" sz="700" dirty="0"/>
          </a:p>
        </p:txBody>
      </p:sp>
    </p:spTree>
    <p:extLst>
      <p:ext uri="{BB962C8B-B14F-4D97-AF65-F5344CB8AC3E}">
        <p14:creationId xmlns:p14="http://schemas.microsoft.com/office/powerpoint/2010/main" val="32143788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Number Placeholder 3">
            <a:extLst>
              <a:ext uri="{FF2B5EF4-FFF2-40B4-BE49-F238E27FC236}">
                <a16:creationId xmlns:a16="http://schemas.microsoft.com/office/drawing/2014/main" id="{F61F0E83-0763-DF4C-94D4-251D9E078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DEE9F70-8EEC-0842-8800-07527668B1A6}" type="slidenum">
              <a:rPr lang="en-AU" altLang="en-US" sz="1400" smtClean="0"/>
              <a:pPr>
                <a:spcBef>
                  <a:spcPct val="0"/>
                </a:spcBef>
                <a:buFontTx/>
                <a:buNone/>
              </a:pPr>
              <a:t>4</a:t>
            </a:fld>
            <a:endParaRPr lang="en-AU" altLang="en-US" sz="1400"/>
          </a:p>
        </p:txBody>
      </p:sp>
      <p:pic>
        <p:nvPicPr>
          <p:cNvPr id="17411" name="Content Placeholder 10">
            <a:extLst>
              <a:ext uri="{FF2B5EF4-FFF2-40B4-BE49-F238E27FC236}">
                <a16:creationId xmlns:a16="http://schemas.microsoft.com/office/drawing/2014/main" id="{B1CF65B3-6A65-8B49-9154-7754A1F089C3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292725" y="608013"/>
            <a:ext cx="2749550" cy="4227512"/>
          </a:xfrm>
        </p:spPr>
      </p:pic>
      <p:pic>
        <p:nvPicPr>
          <p:cNvPr id="17412" name="Content Placeholder 4">
            <a:extLst>
              <a:ext uri="{FF2B5EF4-FFF2-40B4-BE49-F238E27FC236}">
                <a16:creationId xmlns:a16="http://schemas.microsoft.com/office/drawing/2014/main" id="{495F2FA7-F307-354E-B880-2518644EA291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30263" y="1436688"/>
            <a:ext cx="3292475" cy="3157537"/>
          </a:xfrm>
        </p:spPr>
      </p:pic>
      <p:sp>
        <p:nvSpPr>
          <p:cNvPr id="17413" name="TextBox 6">
            <a:extLst>
              <a:ext uri="{FF2B5EF4-FFF2-40B4-BE49-F238E27FC236}">
                <a16:creationId xmlns:a16="http://schemas.microsoft.com/office/drawing/2014/main" id="{97DAD77E-BAA9-8F49-ADDF-DC988CE357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658181"/>
            <a:ext cx="5498621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AU" altLang="en-US" sz="800" dirty="0">
                <a:hlinkClick r:id="rId5"/>
              </a:rPr>
              <a:t>Taylor and Turnbull (2005) Mitochondrial DNA mutations in human disease. Nature Reviews Genetics 6(5): 389-402.</a:t>
            </a:r>
            <a:endParaRPr lang="en-AU" altLang="en-US" sz="800" dirty="0"/>
          </a:p>
        </p:txBody>
      </p:sp>
      <p:sp>
        <p:nvSpPr>
          <p:cNvPr id="17414" name="TextBox 9">
            <a:extLst>
              <a:ext uri="{FF2B5EF4-FFF2-40B4-BE49-F238E27FC236}">
                <a16:creationId xmlns:a16="http://schemas.microsoft.com/office/drawing/2014/main" id="{BFA63692-6C6F-6A44-BB16-263D9202C6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22738" y="4911953"/>
            <a:ext cx="4270721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AU" altLang="en-US" sz="800" dirty="0">
                <a:hlinkClick r:id="rId6"/>
              </a:rPr>
              <a:t>Gorman, et al. (2016) Mitochondrial diseases. Nature Reviews Disease Primers 2: 16080.</a:t>
            </a:r>
            <a:endParaRPr lang="en-AU" altLang="en-US" sz="800" dirty="0"/>
          </a:p>
        </p:txBody>
      </p:sp>
      <p:sp>
        <p:nvSpPr>
          <p:cNvPr id="17409" name="Title 1">
            <a:extLst>
              <a:ext uri="{FF2B5EF4-FFF2-40B4-BE49-F238E27FC236}">
                <a16:creationId xmlns:a16="http://schemas.microsoft.com/office/drawing/2014/main" id="{F77E1827-DBA3-F145-86AF-49C64B3F293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68313" y="634380"/>
            <a:ext cx="8229600" cy="857250"/>
          </a:xfrm>
        </p:spPr>
        <p:txBody>
          <a:bodyPr/>
          <a:lstStyle/>
          <a:p>
            <a:r>
              <a:rPr lang="en-AU" altLang="en-US" dirty="0"/>
              <a:t>Mitochondrial DNA (mtDNA)</a:t>
            </a:r>
            <a:br>
              <a:rPr lang="en-AU" altLang="en-US" dirty="0"/>
            </a:br>
            <a:r>
              <a:rPr lang="en-AU" altLang="en-US" dirty="0"/>
              <a:t>and human disease</a:t>
            </a:r>
          </a:p>
        </p:txBody>
      </p:sp>
    </p:spTree>
    <p:extLst>
      <p:ext uri="{BB962C8B-B14F-4D97-AF65-F5344CB8AC3E}">
        <p14:creationId xmlns:p14="http://schemas.microsoft.com/office/powerpoint/2010/main" val="3951569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le 5">
            <a:extLst>
              <a:ext uri="{FF2B5EF4-FFF2-40B4-BE49-F238E27FC236}">
                <a16:creationId xmlns:a16="http://schemas.microsoft.com/office/drawing/2014/main" id="{E41363D5-40FE-1F44-B501-1B3AF79ADEB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en-US"/>
              <a:t>Mitochondrial DNA (mtDNA)</a:t>
            </a:r>
          </a:p>
        </p:txBody>
      </p:sp>
      <p:sp>
        <p:nvSpPr>
          <p:cNvPr id="19458" name="Slide Number Placeholder 4">
            <a:extLst>
              <a:ext uri="{FF2B5EF4-FFF2-40B4-BE49-F238E27FC236}">
                <a16:creationId xmlns:a16="http://schemas.microsoft.com/office/drawing/2014/main" id="{237F4A5C-0C70-ED41-B9A0-645595D6F4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4C637C6-B61F-C34F-8EC6-8FA95A1CBE06}" type="slidenum">
              <a:rPr lang="en-AU" altLang="en-US" sz="1400" smtClean="0"/>
              <a:pPr>
                <a:spcBef>
                  <a:spcPct val="0"/>
                </a:spcBef>
                <a:buFontTx/>
                <a:buNone/>
              </a:pPr>
              <a:t>5</a:t>
            </a:fld>
            <a:endParaRPr lang="en-AU" altLang="en-US" sz="1400"/>
          </a:p>
        </p:txBody>
      </p:sp>
      <p:pic>
        <p:nvPicPr>
          <p:cNvPr id="19459" name="Content Placeholder 7">
            <a:extLst>
              <a:ext uri="{FF2B5EF4-FFF2-40B4-BE49-F238E27FC236}">
                <a16:creationId xmlns:a16="http://schemas.microsoft.com/office/drawing/2014/main" id="{54A7B878-5117-844B-9F82-85BB1DE905B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830388" y="1484313"/>
            <a:ext cx="5483225" cy="3319462"/>
          </a:xfrm>
        </p:spPr>
      </p:pic>
      <p:sp>
        <p:nvSpPr>
          <p:cNvPr id="19460" name="TextBox 9">
            <a:extLst>
              <a:ext uri="{FF2B5EF4-FFF2-40B4-BE49-F238E27FC236}">
                <a16:creationId xmlns:a16="http://schemas.microsoft.com/office/drawing/2014/main" id="{2F867A30-C7F4-B741-93B9-A669DF6FA5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30388" y="4911725"/>
            <a:ext cx="61595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AU" altLang="en-US" sz="800" dirty="0">
                <a:hlinkClick r:id="rId4"/>
              </a:rPr>
              <a:t>23andMe</a:t>
            </a:r>
            <a:endParaRPr lang="en-AU" altLang="en-US" sz="800" dirty="0"/>
          </a:p>
        </p:txBody>
      </p:sp>
    </p:spTree>
    <p:extLst>
      <p:ext uri="{BB962C8B-B14F-4D97-AF65-F5344CB8AC3E}">
        <p14:creationId xmlns:p14="http://schemas.microsoft.com/office/powerpoint/2010/main" val="35679020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Title 5">
            <a:extLst>
              <a:ext uri="{FF2B5EF4-FFF2-40B4-BE49-F238E27FC236}">
                <a16:creationId xmlns:a16="http://schemas.microsoft.com/office/drawing/2014/main" id="{E2BDC2D0-5E45-4A48-A822-95A1169DE8F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7504" y="573088"/>
            <a:ext cx="8951218" cy="857250"/>
          </a:xfrm>
        </p:spPr>
        <p:txBody>
          <a:bodyPr/>
          <a:lstStyle/>
          <a:p>
            <a:r>
              <a:rPr lang="en-AU" altLang="en-US" dirty="0"/>
              <a:t>mtDNA is used to track evolutionary history</a:t>
            </a:r>
          </a:p>
        </p:txBody>
      </p:sp>
      <p:sp>
        <p:nvSpPr>
          <p:cNvPr id="21506" name="Slide Number Placeholder 4">
            <a:extLst>
              <a:ext uri="{FF2B5EF4-FFF2-40B4-BE49-F238E27FC236}">
                <a16:creationId xmlns:a16="http://schemas.microsoft.com/office/drawing/2014/main" id="{7148E6E8-5AC2-3148-9DAE-35FF5CC7D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1D5857D-86CA-BA47-B88E-06B29264DC73}" type="slidenum">
              <a:rPr lang="en-AU" altLang="en-US" sz="1400" smtClean="0"/>
              <a:pPr>
                <a:spcBef>
                  <a:spcPct val="0"/>
                </a:spcBef>
                <a:buFontTx/>
                <a:buNone/>
              </a:pPr>
              <a:t>6</a:t>
            </a:fld>
            <a:endParaRPr lang="en-AU" altLang="en-US" sz="1400"/>
          </a:p>
        </p:txBody>
      </p:sp>
      <p:sp>
        <p:nvSpPr>
          <p:cNvPr id="21507" name="TextBox 9">
            <a:extLst>
              <a:ext uri="{FF2B5EF4-FFF2-40B4-BE49-F238E27FC236}">
                <a16:creationId xmlns:a16="http://schemas.microsoft.com/office/drawing/2014/main" id="{4EFAB191-8375-0149-95A1-D9BCF9D6B9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4927600"/>
            <a:ext cx="61595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AU" altLang="en-US" sz="800" dirty="0">
                <a:hlinkClick r:id="rId3"/>
              </a:rPr>
              <a:t>23andMe</a:t>
            </a:r>
            <a:endParaRPr lang="en-AU" altLang="en-US" sz="800" dirty="0"/>
          </a:p>
        </p:txBody>
      </p:sp>
      <p:pic>
        <p:nvPicPr>
          <p:cNvPr id="21508" name="Content Placeholder 6">
            <a:extLst>
              <a:ext uri="{FF2B5EF4-FFF2-40B4-BE49-F238E27FC236}">
                <a16:creationId xmlns:a16="http://schemas.microsoft.com/office/drawing/2014/main" id="{0D624F4F-47E7-7B43-9605-46998B36CD6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44500" y="1376363"/>
            <a:ext cx="8255000" cy="3481387"/>
          </a:xfrm>
        </p:spPr>
      </p:pic>
    </p:spTree>
    <p:extLst>
      <p:ext uri="{BB962C8B-B14F-4D97-AF65-F5344CB8AC3E}">
        <p14:creationId xmlns:p14="http://schemas.microsoft.com/office/powerpoint/2010/main" val="32368106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Title 5">
            <a:extLst>
              <a:ext uri="{FF2B5EF4-FFF2-40B4-BE49-F238E27FC236}">
                <a16:creationId xmlns:a16="http://schemas.microsoft.com/office/drawing/2014/main" id="{608E3B5B-03E2-094F-82A9-EB9329712AC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en-US"/>
              <a:t>mtDNA Haplogroups</a:t>
            </a:r>
          </a:p>
        </p:txBody>
      </p:sp>
      <p:sp>
        <p:nvSpPr>
          <p:cNvPr id="23554" name="Slide Number Placeholder 4">
            <a:extLst>
              <a:ext uri="{FF2B5EF4-FFF2-40B4-BE49-F238E27FC236}">
                <a16:creationId xmlns:a16="http://schemas.microsoft.com/office/drawing/2014/main" id="{48C11DA8-380C-D44F-8818-3ABFFD1A5E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A8A19CB5-6BBA-FD4C-8BDB-41B771121EB7}" type="slidenum">
              <a:rPr lang="en-AU" altLang="en-US" sz="1400" smtClean="0"/>
              <a:pPr>
                <a:spcBef>
                  <a:spcPct val="0"/>
                </a:spcBef>
                <a:buFontTx/>
                <a:buNone/>
              </a:pPr>
              <a:t>7</a:t>
            </a:fld>
            <a:endParaRPr lang="en-AU" altLang="en-US" sz="1400"/>
          </a:p>
        </p:txBody>
      </p:sp>
      <p:sp>
        <p:nvSpPr>
          <p:cNvPr id="23555" name="TextBox 9">
            <a:extLst>
              <a:ext uri="{FF2B5EF4-FFF2-40B4-BE49-F238E27FC236}">
                <a16:creationId xmlns:a16="http://schemas.microsoft.com/office/drawing/2014/main" id="{9C08777C-0179-E241-BFE8-159621943C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01763" y="4911725"/>
            <a:ext cx="1481137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AU" altLang="en-US" sz="800"/>
              <a:t>PhyloTree, van Oven (2017)</a:t>
            </a:r>
          </a:p>
        </p:txBody>
      </p:sp>
      <p:pic>
        <p:nvPicPr>
          <p:cNvPr id="23556" name="Content Placeholder 7">
            <a:extLst>
              <a:ext uri="{FF2B5EF4-FFF2-40B4-BE49-F238E27FC236}">
                <a16:creationId xmlns:a16="http://schemas.microsoft.com/office/drawing/2014/main" id="{723B35D8-0FFC-894B-A302-8D1BC42CB00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2" t="13142"/>
          <a:stretch>
            <a:fillRect/>
          </a:stretch>
        </p:blipFill>
        <p:spPr>
          <a:xfrm>
            <a:off x="1403350" y="1368425"/>
            <a:ext cx="6359525" cy="3487738"/>
          </a:xfrm>
        </p:spPr>
      </p:pic>
    </p:spTree>
    <p:extLst>
      <p:ext uri="{BB962C8B-B14F-4D97-AF65-F5344CB8AC3E}">
        <p14:creationId xmlns:p14="http://schemas.microsoft.com/office/powerpoint/2010/main" val="40956768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Slide Number Placeholder 4">
            <a:extLst>
              <a:ext uri="{FF2B5EF4-FFF2-40B4-BE49-F238E27FC236}">
                <a16:creationId xmlns:a16="http://schemas.microsoft.com/office/drawing/2014/main" id="{2CFFD6CD-E9B8-1440-9CF9-7630E162F4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74CE1AF-2789-3949-9EE1-F4D353DA5FAE}" type="slidenum">
              <a:rPr lang="en-AU" altLang="en-US" sz="1400" smtClean="0"/>
              <a:pPr>
                <a:spcBef>
                  <a:spcPct val="0"/>
                </a:spcBef>
                <a:buFontTx/>
                <a:buNone/>
              </a:pPr>
              <a:t>8</a:t>
            </a:fld>
            <a:endParaRPr lang="en-AU" altLang="en-US" sz="1400"/>
          </a:p>
        </p:txBody>
      </p:sp>
      <p:pic>
        <p:nvPicPr>
          <p:cNvPr id="25604" name="Content Placeholder 6">
            <a:extLst>
              <a:ext uri="{FF2B5EF4-FFF2-40B4-BE49-F238E27FC236}">
                <a16:creationId xmlns:a16="http://schemas.microsoft.com/office/drawing/2014/main" id="{B68D1345-61DE-7C4C-9CCF-4F6DBD7553A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137025" y="1173163"/>
            <a:ext cx="5008563" cy="3684587"/>
          </a:xfrm>
        </p:spPr>
      </p:pic>
      <p:sp>
        <p:nvSpPr>
          <p:cNvPr id="25605" name="TextBox 8">
            <a:extLst>
              <a:ext uri="{FF2B5EF4-FFF2-40B4-BE49-F238E27FC236}">
                <a16:creationId xmlns:a16="http://schemas.microsoft.com/office/drawing/2014/main" id="{1F5D224D-6C9B-8C47-90C0-D7463F38CC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7025" y="2284413"/>
            <a:ext cx="99218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AU" altLang="en-US" sz="1800" dirty="0">
                <a:solidFill>
                  <a:srgbClr val="FF0000"/>
                </a:solidFill>
              </a:rPr>
              <a:t>H2a2a1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B6B199A-44ED-6C47-BDBE-267FF9FD86FE}"/>
              </a:ext>
            </a:extLst>
          </p:cNvPr>
          <p:cNvCxnSpPr/>
          <p:nvPr/>
        </p:nvCxnSpPr>
        <p:spPr>
          <a:xfrm>
            <a:off x="4583113" y="2643188"/>
            <a:ext cx="293687" cy="72072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607" name="Picture 13">
            <a:extLst>
              <a:ext uri="{FF2B5EF4-FFF2-40B4-BE49-F238E27FC236}">
                <a16:creationId xmlns:a16="http://schemas.microsoft.com/office/drawing/2014/main" id="{1411EA65-6BAA-9743-98CB-87665EAF01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488" y="1803400"/>
            <a:ext cx="2805112" cy="279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67469E6-A4E4-DE4E-A799-1794E31C4F57}"/>
              </a:ext>
            </a:extLst>
          </p:cNvPr>
          <p:cNvCxnSpPr>
            <a:cxnSpLocks/>
            <a:endCxn id="25605" idx="1"/>
          </p:cNvCxnSpPr>
          <p:nvPr/>
        </p:nvCxnSpPr>
        <p:spPr>
          <a:xfrm>
            <a:off x="3284538" y="2451100"/>
            <a:ext cx="852487" cy="1746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609" name="TextBox 16">
            <a:extLst>
              <a:ext uri="{FF2B5EF4-FFF2-40B4-BE49-F238E27FC236}">
                <a16:creationId xmlns:a16="http://schemas.microsoft.com/office/drawing/2014/main" id="{5DFF246A-E33C-5146-B48D-3474D83518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313" y="4911725"/>
            <a:ext cx="7415813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AU" altLang="en-US" sz="800" dirty="0">
                <a:hlinkClick r:id="rId5"/>
              </a:rPr>
              <a:t>van Oven (2015) PhyloTree Build 17: Growing the human mitochondrial DNA tree. Forensic Science International: Genetics Supplement Series 5: e392-e394. </a:t>
            </a:r>
            <a:endParaRPr lang="en-AU" altLang="en-US" sz="800" dirty="0"/>
          </a:p>
        </p:txBody>
      </p:sp>
      <p:sp>
        <p:nvSpPr>
          <p:cNvPr id="11" name="TextBox 8">
            <a:extLst>
              <a:ext uri="{FF2B5EF4-FFF2-40B4-BE49-F238E27FC236}">
                <a16:creationId xmlns:a16="http://schemas.microsoft.com/office/drawing/2014/main" id="{83C454FC-5A41-7B43-AA1C-18E109D0C9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6693" y="2990540"/>
            <a:ext cx="1732757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AU" altLang="en-US" sz="1400" dirty="0">
                <a:solidFill>
                  <a:srgbClr val="FF0000"/>
                </a:solidFill>
              </a:rPr>
              <a:t>G → A mutation at position 8860 and 15326 defines haplogroup H2a2a1</a:t>
            </a:r>
          </a:p>
        </p:txBody>
      </p:sp>
      <p:sp>
        <p:nvSpPr>
          <p:cNvPr id="25601" name="Title 5">
            <a:extLst>
              <a:ext uri="{FF2B5EF4-FFF2-40B4-BE49-F238E27FC236}">
                <a16:creationId xmlns:a16="http://schemas.microsoft.com/office/drawing/2014/main" id="{B5DA4970-108F-AE4E-9653-4BE1CF6AF5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68313" y="634380"/>
            <a:ext cx="8229600" cy="857250"/>
          </a:xfrm>
        </p:spPr>
        <p:txBody>
          <a:bodyPr/>
          <a:lstStyle/>
          <a:p>
            <a:r>
              <a:rPr lang="en-AU" altLang="en-US" dirty="0"/>
              <a:t>mtDNA haplogroups are a proxy for phylogenetic placement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79C8A07-A067-F74E-8265-E35AC6078D9E}"/>
              </a:ext>
            </a:extLst>
          </p:cNvPr>
          <p:cNvCxnSpPr>
            <a:cxnSpLocks/>
          </p:cNvCxnSpPr>
          <p:nvPr/>
        </p:nvCxnSpPr>
        <p:spPr>
          <a:xfrm flipV="1">
            <a:off x="1083071" y="2243264"/>
            <a:ext cx="464593" cy="74727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97560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CD80D0-60C5-B445-8EC6-D0F1D9125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41B671-95F8-AD49-965B-CC100353298F}" type="slidenum">
              <a:rPr lang="en-AU" altLang="x-none" smtClean="0"/>
              <a:pPr/>
              <a:t>9</a:t>
            </a:fld>
            <a:endParaRPr lang="en-AU" altLang="x-none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5404D0F-6399-794E-972E-336A6F60D6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673838"/>
            <a:ext cx="6192690" cy="413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1D39D89-1105-164B-A71B-464D4FB4D17C}"/>
              </a:ext>
            </a:extLst>
          </p:cNvPr>
          <p:cNvSpPr txBox="1"/>
          <p:nvPr/>
        </p:nvSpPr>
        <p:spPr>
          <a:xfrm>
            <a:off x="1475656" y="4857750"/>
            <a:ext cx="423705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>
                <a:hlinkClick r:id="rId3"/>
              </a:rPr>
              <a:t>Sirugo</a:t>
            </a:r>
            <a:r>
              <a:rPr lang="en-US" sz="800" dirty="0">
                <a:hlinkClick r:id="rId3"/>
              </a:rPr>
              <a:t>, et al. (2019) The Missing Diversity in Human Genetic Studies. </a:t>
            </a:r>
            <a:r>
              <a:rPr lang="en-US" sz="800" i="1" dirty="0">
                <a:hlinkClick r:id="rId3"/>
              </a:rPr>
              <a:t>Cell</a:t>
            </a:r>
            <a:r>
              <a:rPr lang="en-US" sz="800" dirty="0">
                <a:hlinkClick r:id="rId3"/>
              </a:rPr>
              <a:t> </a:t>
            </a:r>
            <a:r>
              <a:rPr lang="en-US" sz="800" b="1" dirty="0">
                <a:hlinkClick r:id="rId3"/>
              </a:rPr>
              <a:t>177</a:t>
            </a:r>
            <a:r>
              <a:rPr lang="en-US" sz="800" dirty="0">
                <a:hlinkClick r:id="rId3"/>
              </a:rPr>
              <a:t>(1): 26-31.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848360370"/>
      </p:ext>
    </p:extLst>
  </p:cSld>
  <p:clrMapOvr>
    <a:masterClrMapping/>
  </p:clrMapOvr>
</p:sld>
</file>

<file path=ppt/theme/theme1.xml><?xml version="1.0" encoding="utf-8"?>
<a:theme xmlns:a="http://schemas.openxmlformats.org/drawingml/2006/main" name="ANUPowerpointTemplate2010">
  <a:themeElements>
    <a:clrScheme name="ANU2018">
      <a:dk1>
        <a:srgbClr val="000000"/>
      </a:dk1>
      <a:lt1>
        <a:srgbClr val="000000"/>
      </a:lt1>
      <a:dk2>
        <a:srgbClr val="FFFFFF"/>
      </a:dk2>
      <a:lt2>
        <a:srgbClr val="FFFFFF"/>
      </a:lt2>
      <a:accent1>
        <a:srgbClr val="55707D"/>
      </a:accent1>
      <a:accent2>
        <a:srgbClr val="6C4D23"/>
      </a:accent2>
      <a:accent3>
        <a:srgbClr val="AACCDC"/>
      </a:accent3>
      <a:accent4>
        <a:srgbClr val="B6A691"/>
      </a:accent4>
      <a:accent5>
        <a:srgbClr val="E3EEF3"/>
      </a:accent5>
      <a:accent6>
        <a:srgbClr val="DAD2C8"/>
      </a:accent6>
      <a:hlink>
        <a:srgbClr val="00549E"/>
      </a:hlink>
      <a:folHlink>
        <a:srgbClr val="00549E"/>
      </a:folHlink>
    </a:clrScheme>
    <a:fontScheme name="ANUPowerpointTemplate2010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ANUPowerpointTemplate2010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NUPowerpointTemplate2010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NUPowerpointTemplate2010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NUPowerpointTemplate2010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NUPowerpointTemplate2010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NUPowerpointTemplate2010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NUPowerpointTemplate2010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NUPowerpointTemplate2010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NUPowerpointTemplate2010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NUPowerpointTemplate2010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NUPowerpointTemplate2010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NUPowerpointTemplate2010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ANU2018</Template>
  <TotalTime>443</TotalTime>
  <Words>1023</Words>
  <Application>Microsoft Macintosh PowerPoint</Application>
  <PresentationFormat>On-screen Show (16:9)</PresentationFormat>
  <Paragraphs>173</Paragraphs>
  <Slides>22</Slides>
  <Notes>6</Notes>
  <HiddenSlides>4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5" baseType="lpstr">
      <vt:lpstr>Arial</vt:lpstr>
      <vt:lpstr>Cambria Math</vt:lpstr>
      <vt:lpstr>ANUPowerpointTemplate2010</vt:lpstr>
      <vt:lpstr>MitoImpute: Mitochondrial DNA reference panel and imputation pipeline</vt:lpstr>
      <vt:lpstr>PowerPoint Presentation</vt:lpstr>
      <vt:lpstr>Mitochondrial DNA (mtDNA)</vt:lpstr>
      <vt:lpstr>Mitochondrial DNA (mtDNA) and human disease</vt:lpstr>
      <vt:lpstr>Mitochondrial DNA (mtDNA)</vt:lpstr>
      <vt:lpstr>mtDNA is used to track evolutionary history</vt:lpstr>
      <vt:lpstr>mtDNA Haplogroups</vt:lpstr>
      <vt:lpstr>mtDNA haplogroups are a proxy for phylogenetic placement</vt:lpstr>
      <vt:lpstr>PowerPoint Presentation</vt:lpstr>
      <vt:lpstr>PowerPoint Presentation</vt:lpstr>
      <vt:lpstr>Missing diversity and incomplete data</vt:lpstr>
      <vt:lpstr>MitoImpute reference alignment</vt:lpstr>
      <vt:lpstr>MitoImpute reference panel</vt:lpstr>
      <vt:lpstr>MitoImpute reference panel</vt:lpstr>
      <vt:lpstr>Alignment is high-quality</vt:lpstr>
      <vt:lpstr>Reference alignment/panel is globally diverse</vt:lpstr>
      <vt:lpstr>All major macrohaplogroups represented</vt:lpstr>
      <vt:lpstr>PowerPoint Presentation</vt:lpstr>
      <vt:lpstr>PowerPoint Presentation</vt:lpstr>
      <vt:lpstr>PowerPoint Presentation</vt:lpstr>
      <vt:lpstr>Conclusions</vt:lpstr>
      <vt:lpstr>Questions?</vt:lpstr>
    </vt:vector>
  </TitlesOfParts>
  <Company>The Australian National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u4031391</dc:creator>
  <cp:lastModifiedBy>Tim McInerney</cp:lastModifiedBy>
  <cp:revision>65</cp:revision>
  <dcterms:created xsi:type="dcterms:W3CDTF">2010-10-19T05:25:31Z</dcterms:created>
  <dcterms:modified xsi:type="dcterms:W3CDTF">2020-08-19T02:12:20Z</dcterms:modified>
</cp:coreProperties>
</file>